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1"/>
  </p:sldMasterIdLst>
  <p:sldIdLst>
    <p:sldId id="256" r:id="rId2"/>
    <p:sldId id="257" r:id="rId3"/>
    <p:sldId id="258" r:id="rId4"/>
    <p:sldId id="276" r:id="rId5"/>
    <p:sldId id="259" r:id="rId6"/>
    <p:sldId id="272" r:id="rId7"/>
    <p:sldId id="273" r:id="rId8"/>
    <p:sldId id="274" r:id="rId9"/>
    <p:sldId id="260" r:id="rId10"/>
    <p:sldId id="269" r:id="rId11"/>
    <p:sldId id="270" r:id="rId12"/>
    <p:sldId id="271" r:id="rId13"/>
    <p:sldId id="265" r:id="rId14"/>
    <p:sldId id="266" r:id="rId15"/>
    <p:sldId id="267" r:id="rId16"/>
    <p:sldId id="268" r:id="rId17"/>
    <p:sldId id="275" r:id="rId18"/>
    <p:sldId id="261" r:id="rId19"/>
    <p:sldId id="262" r:id="rId20"/>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87"/>
    <p:restoredTop sz="96197"/>
  </p:normalViewPr>
  <p:slideViewPr>
    <p:cSldViewPr snapToGrid="0" snapToObjects="1">
      <p:cViewPr varScale="1">
        <p:scale>
          <a:sx n="111" d="100"/>
          <a:sy n="111" d="100"/>
        </p:scale>
        <p:origin x="232" y="4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dirty="0"/>
              <a:t>Click to edit Master title style</a:t>
            </a:r>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832908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656347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347477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11EAACC7-3B3F-47D1-959A-EF58926E955E}" type="datetimeFigureOut">
              <a:rPr lang="en-US" smtClean="0"/>
              <a:t>4/1/22</a:t>
            </a:fld>
            <a:endParaRPr lang="en-US"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36312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22410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427355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457695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979960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327322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383795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11EAACC7-3B3F-47D1-959A-EF58926E955E}" type="datetimeFigureOut">
              <a:rPr lang="en-US" smtClean="0"/>
              <a:t>4/1/22</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088285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11EAACC7-3B3F-47D1-959A-EF58926E955E}" type="datetimeFigureOut">
              <a:rPr lang="en-US" smtClean="0"/>
              <a:t>4/1/22</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dirty="0"/>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312CC964-A50B-4C29-B4E4-2C30BB34CCF3}" type="slidenum">
              <a:rPr lang="en-US" smtClean="0"/>
              <a:t>‹#›</a:t>
            </a:fld>
            <a:endParaRPr lang="en-US"/>
          </a:p>
        </p:txBody>
      </p:sp>
    </p:spTree>
    <p:extLst>
      <p:ext uri="{BB962C8B-B14F-4D97-AF65-F5344CB8AC3E}">
        <p14:creationId xmlns:p14="http://schemas.microsoft.com/office/powerpoint/2010/main" val="361855864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davidbolter.weebly.com/" TargetMode="Externa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lingthusiasm.com/post/635258033226776576/lingthusiasm-episode-50-climbing-th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B78D151-52A1-46B3-8374-570DA802E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FD73BD45-87D9-44BD-8E6F-A575FFD9C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878066"/>
            <a:ext cx="2404085" cy="60076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02C290C-EA87-457A-9927-0235DDA354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810940" y="878066"/>
            <a:ext cx="3381060" cy="5979934"/>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178E38C-83CD-4BC6-893D-662EF9BFAA6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67302" y="-27684"/>
            <a:ext cx="5724698" cy="164411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1B42F01-CA10-4341-A2B9-6362FDFFB55D}"/>
              </a:ext>
            </a:extLst>
          </p:cNvPr>
          <p:cNvSpPr>
            <a:spLocks noGrp="1"/>
          </p:cNvSpPr>
          <p:nvPr>
            <p:ph type="ctrTitle"/>
          </p:nvPr>
        </p:nvSpPr>
        <p:spPr>
          <a:xfrm>
            <a:off x="1822744" y="635841"/>
            <a:ext cx="8526325" cy="1674929"/>
          </a:xfrm>
        </p:spPr>
        <p:txBody>
          <a:bodyPr anchor="b">
            <a:normAutofit/>
          </a:bodyPr>
          <a:lstStyle/>
          <a:p>
            <a:r>
              <a:rPr lang="en-US" sz="3800" i="0"/>
              <a:t>The Sonority Hierarchy and the </a:t>
            </a:r>
            <a:r>
              <a:rPr lang="en-US" sz="3800"/>
              <a:t>Kerl</a:t>
            </a:r>
            <a:r>
              <a:rPr lang="en-US" sz="3800" i="0"/>
              <a:t>-Problem in Bavarian German</a:t>
            </a:r>
          </a:p>
        </p:txBody>
      </p:sp>
      <p:sp>
        <p:nvSpPr>
          <p:cNvPr id="3" name="Subtitle 2">
            <a:extLst>
              <a:ext uri="{FF2B5EF4-FFF2-40B4-BE49-F238E27FC236}">
                <a16:creationId xmlns:a16="http://schemas.microsoft.com/office/drawing/2014/main" id="{6249AE47-654A-2D47-A3DE-FE80F39B97FF}"/>
              </a:ext>
            </a:extLst>
          </p:cNvPr>
          <p:cNvSpPr>
            <a:spLocks noGrp="1"/>
          </p:cNvSpPr>
          <p:nvPr>
            <p:ph type="subTitle" idx="1"/>
          </p:nvPr>
        </p:nvSpPr>
        <p:spPr>
          <a:xfrm>
            <a:off x="2408122" y="2338454"/>
            <a:ext cx="7375756" cy="945757"/>
          </a:xfrm>
        </p:spPr>
        <p:txBody>
          <a:bodyPr anchor="t">
            <a:normAutofit fontScale="70000" lnSpcReduction="20000"/>
          </a:bodyPr>
          <a:lstStyle/>
          <a:p>
            <a:pPr>
              <a:lnSpc>
                <a:spcPct val="110000"/>
              </a:lnSpc>
            </a:pPr>
            <a:r>
              <a:rPr lang="en-US" sz="1100" dirty="0"/>
              <a:t>David Bolter, Indiana University </a:t>
            </a:r>
          </a:p>
          <a:p>
            <a:pPr>
              <a:lnSpc>
                <a:spcPct val="110000"/>
              </a:lnSpc>
            </a:pPr>
            <a:r>
              <a:rPr lang="en-US" sz="1100" dirty="0"/>
              <a:t>GLAC 28- University of Georgia-Athens</a:t>
            </a:r>
          </a:p>
          <a:p>
            <a:pPr>
              <a:lnSpc>
                <a:spcPct val="110000"/>
              </a:lnSpc>
            </a:pPr>
            <a:r>
              <a:rPr lang="en-US" sz="1100" dirty="0"/>
              <a:t>1 April 2022</a:t>
            </a:r>
          </a:p>
          <a:p>
            <a:pPr>
              <a:lnSpc>
                <a:spcPct val="110000"/>
              </a:lnSpc>
            </a:pPr>
            <a:r>
              <a:rPr lang="en-US" sz="1100" dirty="0">
                <a:hlinkClick r:id="rId2"/>
              </a:rPr>
              <a:t>https://davidbolter.weebly.com/</a:t>
            </a:r>
            <a:endParaRPr lang="en-US" sz="1100" dirty="0"/>
          </a:p>
          <a:p>
            <a:pPr>
              <a:lnSpc>
                <a:spcPct val="110000"/>
              </a:lnSpc>
            </a:pPr>
            <a:endParaRPr lang="en-US" sz="1100" dirty="0"/>
          </a:p>
        </p:txBody>
      </p:sp>
      <p:cxnSp>
        <p:nvCxnSpPr>
          <p:cNvPr id="31" name="Straight Connector 25">
            <a:extLst>
              <a:ext uri="{FF2B5EF4-FFF2-40B4-BE49-F238E27FC236}">
                <a16:creationId xmlns:a16="http://schemas.microsoft.com/office/drawing/2014/main" id="{7FE1DA24-2C17-4792-A325-49BAC436BA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3978548"/>
            <a:ext cx="12192000" cy="1899736"/>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ED751791-AD42-0D4C-B3F0-6C4AB3932A8E}"/>
              </a:ext>
            </a:extLst>
          </p:cNvPr>
          <p:cNvPicPr>
            <a:picLocks noChangeAspect="1"/>
          </p:cNvPicPr>
          <p:nvPr/>
        </p:nvPicPr>
        <p:blipFill>
          <a:blip r:embed="rId3"/>
          <a:stretch>
            <a:fillRect/>
          </a:stretch>
        </p:blipFill>
        <p:spPr>
          <a:xfrm>
            <a:off x="1016229" y="3579587"/>
            <a:ext cx="2504193" cy="2750219"/>
          </a:xfrm>
          <a:prstGeom prst="rect">
            <a:avLst/>
          </a:prstGeom>
        </p:spPr>
      </p:pic>
      <p:pic>
        <p:nvPicPr>
          <p:cNvPr id="4" name="Picture 3" descr="A mosaic of colorful geometric shapes">
            <a:extLst>
              <a:ext uri="{FF2B5EF4-FFF2-40B4-BE49-F238E27FC236}">
                <a16:creationId xmlns:a16="http://schemas.microsoft.com/office/drawing/2014/main" id="{55376B51-9C31-875C-47E8-49800FBE2C73}"/>
              </a:ext>
            </a:extLst>
          </p:cNvPr>
          <p:cNvPicPr>
            <a:picLocks noChangeAspect="1"/>
          </p:cNvPicPr>
          <p:nvPr/>
        </p:nvPicPr>
        <p:blipFill rotWithShape="1">
          <a:blip r:embed="rId4"/>
          <a:srcRect l="15081" r="48143" b="-1"/>
          <a:stretch/>
        </p:blipFill>
        <p:spPr>
          <a:xfrm>
            <a:off x="5391591" y="3585168"/>
            <a:ext cx="1408817" cy="2739055"/>
          </a:xfrm>
          <a:prstGeom prst="rect">
            <a:avLst/>
          </a:prstGeom>
        </p:spPr>
      </p:pic>
      <p:pic>
        <p:nvPicPr>
          <p:cNvPr id="5" name="Picture 4">
            <a:extLst>
              <a:ext uri="{FF2B5EF4-FFF2-40B4-BE49-F238E27FC236}">
                <a16:creationId xmlns:a16="http://schemas.microsoft.com/office/drawing/2014/main" id="{1AEB4FB5-F409-A24F-BF6D-7CDA7E1324BB}"/>
              </a:ext>
            </a:extLst>
          </p:cNvPr>
          <p:cNvPicPr>
            <a:picLocks noChangeAspect="1"/>
          </p:cNvPicPr>
          <p:nvPr/>
        </p:nvPicPr>
        <p:blipFill>
          <a:blip r:embed="rId5"/>
          <a:stretch>
            <a:fillRect/>
          </a:stretch>
        </p:blipFill>
        <p:spPr>
          <a:xfrm>
            <a:off x="8555440" y="3579585"/>
            <a:ext cx="2736467" cy="2750219"/>
          </a:xfrm>
          <a:prstGeom prst="rect">
            <a:avLst/>
          </a:prstGeom>
        </p:spPr>
      </p:pic>
    </p:spTree>
    <p:extLst>
      <p:ext uri="{BB962C8B-B14F-4D97-AF65-F5344CB8AC3E}">
        <p14:creationId xmlns:p14="http://schemas.microsoft.com/office/powerpoint/2010/main" val="4169837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sp>
        <p:nvSpPr>
          <p:cNvPr id="3" name="Content Placeholder 2">
            <a:extLst>
              <a:ext uri="{FF2B5EF4-FFF2-40B4-BE49-F238E27FC236}">
                <a16:creationId xmlns:a16="http://schemas.microsoft.com/office/drawing/2014/main" id="{99F48950-AC87-1C48-8CB8-C381B860D92F}"/>
              </a:ext>
            </a:extLst>
          </p:cNvPr>
          <p:cNvSpPr>
            <a:spLocks noGrp="1"/>
          </p:cNvSpPr>
          <p:nvPr>
            <p:ph idx="1"/>
          </p:nvPr>
        </p:nvSpPr>
        <p:spPr/>
        <p:txBody>
          <a:bodyPr/>
          <a:lstStyle/>
          <a:p>
            <a:r>
              <a:rPr lang="en-US" dirty="0"/>
              <a:t>In Parker’s (2008, 2011) work sonority on an absolute basis based on the</a:t>
            </a:r>
            <a:r>
              <a:rPr lang="en-US" i="1" dirty="0"/>
              <a:t> sound level extrema </a:t>
            </a:r>
            <a:r>
              <a:rPr lang="en-US" dirty="0"/>
              <a:t>(measured in decibels), i.e. lowest sound level in consonants, highest sound level in vowels. 	</a:t>
            </a:r>
          </a:p>
        </p:txBody>
      </p:sp>
    </p:spTree>
    <p:extLst>
      <p:ext uri="{BB962C8B-B14F-4D97-AF65-F5344CB8AC3E}">
        <p14:creationId xmlns:p14="http://schemas.microsoft.com/office/powerpoint/2010/main" val="1630680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4436E0F2-A64B-471E-93C0-8DFE08CC57C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C1E3AB1-2A8C-4607-9FAE-D8BDB280FE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6D66059-832F-40B6-A35F-F56C8F38A1E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15E2ED-7EA9-448D-83FA-54C3DF9723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0595356-EABD-4767-AC9D-EA21FF115E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8CD9F06-9628-469C-B788-A894E3E0828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550A431-0B61-421B-B4B7-24C0CFF0F9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4" name="Rectangle 23">
            <a:extLst>
              <a:ext uri="{FF2B5EF4-FFF2-40B4-BE49-F238E27FC236}">
                <a16:creationId xmlns:a16="http://schemas.microsoft.com/office/drawing/2014/main" id="{EA3B6404-C37D-4FE3-8124-9FC5ECE56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C64A9919-C77B-4DEE-B7F8-B9A289E9E6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7289975" cy="133894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67B5ED5-2C08-4519-B88A-E933BAA84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827850"/>
            <a:ext cx="12192000" cy="20540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a:xfrm>
            <a:off x="1034143" y="5234529"/>
            <a:ext cx="10102920" cy="675417"/>
          </a:xfrm>
        </p:spPr>
        <p:txBody>
          <a:bodyPr vert="horz" lIns="91440" tIns="45720" rIns="91440" bIns="45720" rtlCol="0" anchor="b">
            <a:normAutofit/>
          </a:bodyPr>
          <a:lstStyle/>
          <a:p>
            <a:pPr algn="ctr"/>
            <a:r>
              <a:rPr lang="en-US" sz="3100"/>
              <a:t>3. ISSUE 2: [ɾl] and the Sonority Hierarchy</a:t>
            </a:r>
          </a:p>
        </p:txBody>
      </p:sp>
      <p:sp>
        <p:nvSpPr>
          <p:cNvPr id="3" name="Content Placeholder 2">
            <a:extLst>
              <a:ext uri="{FF2B5EF4-FFF2-40B4-BE49-F238E27FC236}">
                <a16:creationId xmlns:a16="http://schemas.microsoft.com/office/drawing/2014/main" id="{99F48950-AC87-1C48-8CB8-C381B860D92F}"/>
              </a:ext>
            </a:extLst>
          </p:cNvPr>
          <p:cNvSpPr>
            <a:spLocks noGrp="1"/>
          </p:cNvSpPr>
          <p:nvPr>
            <p:ph idx="1"/>
          </p:nvPr>
        </p:nvSpPr>
        <p:spPr>
          <a:xfrm>
            <a:off x="1524000" y="5976937"/>
            <a:ext cx="9144000" cy="444387"/>
          </a:xfrm>
        </p:spPr>
        <p:txBody>
          <a:bodyPr vert="horz" lIns="91440" tIns="45720" rIns="91440" bIns="45720" rtlCol="0">
            <a:normAutofit/>
          </a:bodyPr>
          <a:lstStyle/>
          <a:p>
            <a:pPr marL="0" indent="0" algn="ctr">
              <a:lnSpc>
                <a:spcPct val="120000"/>
              </a:lnSpc>
              <a:buNone/>
            </a:pPr>
            <a:r>
              <a:rPr lang="en-US" sz="1600" b="1" cap="all" spc="300"/>
              <a:t>Parker’s (2008: 60) Sonority Hierarchy</a:t>
            </a:r>
          </a:p>
        </p:txBody>
      </p:sp>
      <p:cxnSp>
        <p:nvCxnSpPr>
          <p:cNvPr id="30" name="Straight Connector 29">
            <a:extLst>
              <a:ext uri="{FF2B5EF4-FFF2-40B4-BE49-F238E27FC236}">
                <a16:creationId xmlns:a16="http://schemas.microsoft.com/office/drawing/2014/main" id="{4BB9CE4F-048D-4320-B7EF-E5AEA4020CE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60990" y="0"/>
            <a:ext cx="863010" cy="485029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17DE3F0-E5A7-4C2D-927E-5663808678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632375"/>
            <a:ext cx="3875314" cy="11954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E9EA87C-793F-4321-A0BC-4DB860289DD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763624" y="1392865"/>
            <a:ext cx="1428376" cy="345743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EE00FC4-5601-4185-8A23-E15BD4D7B4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367404" y="0"/>
            <a:ext cx="1824596" cy="43389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4327C70-B0BB-1846-BFD9-4CD198A8DDE2}"/>
              </a:ext>
            </a:extLst>
          </p:cNvPr>
          <p:cNvPicPr>
            <a:picLocks noChangeAspect="1"/>
          </p:cNvPicPr>
          <p:nvPr/>
        </p:nvPicPr>
        <p:blipFill>
          <a:blip r:embed="rId2"/>
          <a:stretch>
            <a:fillRect/>
          </a:stretch>
        </p:blipFill>
        <p:spPr>
          <a:xfrm>
            <a:off x="1778926" y="213791"/>
            <a:ext cx="8588478" cy="4337181"/>
          </a:xfrm>
          <a:prstGeom prst="rect">
            <a:avLst/>
          </a:prstGeom>
        </p:spPr>
      </p:pic>
    </p:spTree>
    <p:extLst>
      <p:ext uri="{BB962C8B-B14F-4D97-AF65-F5344CB8AC3E}">
        <p14:creationId xmlns:p14="http://schemas.microsoft.com/office/powerpoint/2010/main" val="129443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sp>
        <p:nvSpPr>
          <p:cNvPr id="3" name="Content Placeholder 2">
            <a:extLst>
              <a:ext uri="{FF2B5EF4-FFF2-40B4-BE49-F238E27FC236}">
                <a16:creationId xmlns:a16="http://schemas.microsoft.com/office/drawing/2014/main" id="{99F48950-AC87-1C48-8CB8-C381B860D92F}"/>
              </a:ext>
            </a:extLst>
          </p:cNvPr>
          <p:cNvSpPr>
            <a:spLocks noGrp="1"/>
          </p:cNvSpPr>
          <p:nvPr>
            <p:ph idx="1"/>
          </p:nvPr>
        </p:nvSpPr>
        <p:spPr/>
        <p:txBody>
          <a:bodyPr/>
          <a:lstStyle/>
          <a:p>
            <a:r>
              <a:rPr lang="en-US" dirty="0"/>
              <a:t>So, to test this I took some readings of the </a:t>
            </a:r>
            <a:r>
              <a:rPr lang="en-US" b="1" dirty="0"/>
              <a:t>maximum, minimum and average decibel </a:t>
            </a:r>
            <a:r>
              <a:rPr lang="en-US" dirty="0"/>
              <a:t>count in the data set of 16 Austrian speakers analyzed in Bolter (to appear). </a:t>
            </a:r>
          </a:p>
          <a:p>
            <a:r>
              <a:rPr lang="en-US" dirty="0"/>
              <a:t>Here I’ll present a few examples. </a:t>
            </a:r>
          </a:p>
          <a:p>
            <a:r>
              <a:rPr lang="en-US" dirty="0"/>
              <a:t>Spoiler: [</a:t>
            </a:r>
            <a:r>
              <a:rPr lang="en-US" dirty="0" err="1"/>
              <a:t>ɾ</a:t>
            </a:r>
            <a:r>
              <a:rPr lang="en-US" dirty="0"/>
              <a:t>] had lower values than [l] in [</a:t>
            </a:r>
            <a:r>
              <a:rPr lang="en-US" dirty="0" err="1"/>
              <a:t>ɾl</a:t>
            </a:r>
            <a:r>
              <a:rPr lang="en-US" dirty="0"/>
              <a:t>] sequences!  	</a:t>
            </a:r>
          </a:p>
        </p:txBody>
      </p:sp>
    </p:spTree>
    <p:extLst>
      <p:ext uri="{BB962C8B-B14F-4D97-AF65-F5344CB8AC3E}">
        <p14:creationId xmlns:p14="http://schemas.microsoft.com/office/powerpoint/2010/main" val="4035355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graphicFrame>
        <p:nvGraphicFramePr>
          <p:cNvPr id="5" name="Content Placeholder 4">
            <a:extLst>
              <a:ext uri="{FF2B5EF4-FFF2-40B4-BE49-F238E27FC236}">
                <a16:creationId xmlns:a16="http://schemas.microsoft.com/office/drawing/2014/main" id="{F3FB6CBE-159F-1842-922D-3BF9488A01D7}"/>
              </a:ext>
            </a:extLst>
          </p:cNvPr>
          <p:cNvGraphicFramePr>
            <a:graphicFrameLocks noGrp="1"/>
          </p:cNvGraphicFramePr>
          <p:nvPr>
            <p:ph idx="1"/>
            <p:extLst>
              <p:ext uri="{D42A27DB-BD31-4B8C-83A1-F6EECF244321}">
                <p14:modId xmlns:p14="http://schemas.microsoft.com/office/powerpoint/2010/main" val="3361791314"/>
              </p:ext>
            </p:extLst>
          </p:nvPr>
        </p:nvGraphicFramePr>
        <p:xfrm>
          <a:off x="6862762" y="2971554"/>
          <a:ext cx="4662488" cy="1097280"/>
        </p:xfrm>
        <a:graphic>
          <a:graphicData uri="http://schemas.openxmlformats.org/drawingml/2006/table">
            <a:tbl>
              <a:tblPr firstRow="1" firstCol="1" bandRow="1">
                <a:tableStyleId>{5C22544A-7EE6-4342-B048-85BDC9FD1C3A}</a:tableStyleId>
              </a:tblPr>
              <a:tblGrid>
                <a:gridCol w="497276">
                  <a:extLst>
                    <a:ext uri="{9D8B030D-6E8A-4147-A177-3AD203B41FA5}">
                      <a16:colId xmlns:a16="http://schemas.microsoft.com/office/drawing/2014/main" val="2478878364"/>
                    </a:ext>
                  </a:extLst>
                </a:gridCol>
                <a:gridCol w="1298187">
                  <a:extLst>
                    <a:ext uri="{9D8B030D-6E8A-4147-A177-3AD203B41FA5}">
                      <a16:colId xmlns:a16="http://schemas.microsoft.com/office/drawing/2014/main" val="287147109"/>
                    </a:ext>
                  </a:extLst>
                </a:gridCol>
                <a:gridCol w="1478621">
                  <a:extLst>
                    <a:ext uri="{9D8B030D-6E8A-4147-A177-3AD203B41FA5}">
                      <a16:colId xmlns:a16="http://schemas.microsoft.com/office/drawing/2014/main" val="4117137575"/>
                    </a:ext>
                  </a:extLst>
                </a:gridCol>
                <a:gridCol w="1388404">
                  <a:extLst>
                    <a:ext uri="{9D8B030D-6E8A-4147-A177-3AD203B41FA5}">
                      <a16:colId xmlns:a16="http://schemas.microsoft.com/office/drawing/2014/main" val="1076655518"/>
                    </a:ext>
                  </a:extLst>
                </a:gridCol>
              </a:tblGrid>
              <a:tr h="141240">
                <a:tc>
                  <a:txBody>
                    <a:bodyPr/>
                    <a:lstStyle/>
                    <a:p>
                      <a:r>
                        <a:rPr lang="en-US" sz="1200">
                          <a:effectLst/>
                        </a:rPr>
                        <a:t>Sound</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minimum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maximum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Average intensity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345185751"/>
                  </a:ext>
                </a:extLst>
              </a:tr>
              <a:tr h="141240">
                <a:tc>
                  <a:txBody>
                    <a:bodyPr/>
                    <a:lstStyle/>
                    <a:p>
                      <a:r>
                        <a:rPr lang="en-US" sz="1200">
                          <a:effectLst/>
                        </a:rPr>
                        <a:t>[a]</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52.37</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54.09</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53.56</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014684716"/>
                  </a:ext>
                </a:extLst>
              </a:tr>
              <a:tr h="141240">
                <a:tc>
                  <a:txBody>
                    <a:bodyPr/>
                    <a:lstStyle/>
                    <a:p>
                      <a:r>
                        <a:rPr lang="en-US" sz="1200">
                          <a:effectLst/>
                        </a:rPr>
                        <a:t>[ɐ]</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56.47</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58.39</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57.48</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615521161"/>
                  </a:ext>
                </a:extLst>
              </a:tr>
              <a:tr h="141240">
                <a:tc>
                  <a:txBody>
                    <a:bodyPr/>
                    <a:lstStyle/>
                    <a:p>
                      <a:r>
                        <a:rPr lang="en-US" sz="1200">
                          <a:effectLst/>
                        </a:rPr>
                        <a:t>[ɾ]</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46.79</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54.07</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51.11</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004936035"/>
                  </a:ext>
                </a:extLst>
              </a:tr>
              <a:tr h="141240">
                <a:tc>
                  <a:txBody>
                    <a:bodyPr/>
                    <a:lstStyle/>
                    <a:p>
                      <a:r>
                        <a:rPr lang="en-US" sz="1200">
                          <a:effectLst/>
                        </a:rPr>
                        <a:t>[l]</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51.18</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57.34</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dirty="0">
                          <a:effectLst/>
                        </a:rPr>
                        <a:t>55.58</a:t>
                      </a:r>
                      <a:endParaRPr lang="en-DE" sz="1200" dirty="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842094270"/>
                  </a:ext>
                </a:extLst>
              </a:tr>
            </a:tbl>
          </a:graphicData>
        </a:graphic>
      </p:graphicFrame>
      <p:pic>
        <p:nvPicPr>
          <p:cNvPr id="4" name="Picture 3" descr="A picture containing graphical user interface&#10;&#10;Description automatically generated">
            <a:extLst>
              <a:ext uri="{FF2B5EF4-FFF2-40B4-BE49-F238E27FC236}">
                <a16:creationId xmlns:a16="http://schemas.microsoft.com/office/drawing/2014/main" id="{06C29FE2-225F-A644-832D-9A8A939B175C}"/>
              </a:ext>
            </a:extLst>
          </p:cNvPr>
          <p:cNvPicPr>
            <a:picLocks noChangeAspect="1"/>
          </p:cNvPicPr>
          <p:nvPr/>
        </p:nvPicPr>
        <p:blipFill>
          <a:blip r:embed="rId2"/>
          <a:stretch>
            <a:fillRect/>
          </a:stretch>
        </p:blipFill>
        <p:spPr>
          <a:xfrm>
            <a:off x="666750" y="2776219"/>
            <a:ext cx="5943600" cy="3605530"/>
          </a:xfrm>
          <a:prstGeom prst="rect">
            <a:avLst/>
          </a:prstGeom>
        </p:spPr>
      </p:pic>
      <p:sp>
        <p:nvSpPr>
          <p:cNvPr id="6" name="TextBox 5">
            <a:extLst>
              <a:ext uri="{FF2B5EF4-FFF2-40B4-BE49-F238E27FC236}">
                <a16:creationId xmlns:a16="http://schemas.microsoft.com/office/drawing/2014/main" id="{9057E7CD-05F8-BA47-8872-03EDFC212028}"/>
              </a:ext>
            </a:extLst>
          </p:cNvPr>
          <p:cNvSpPr txBox="1"/>
          <p:nvPr/>
        </p:nvSpPr>
        <p:spPr>
          <a:xfrm>
            <a:off x="1143000" y="2033609"/>
            <a:ext cx="5867400" cy="646331"/>
          </a:xfrm>
          <a:prstGeom prst="rect">
            <a:avLst/>
          </a:prstGeom>
          <a:noFill/>
        </p:spPr>
        <p:txBody>
          <a:bodyPr wrap="square" rtlCol="0">
            <a:spAutoFit/>
          </a:bodyPr>
          <a:lstStyle/>
          <a:p>
            <a:r>
              <a:rPr lang="en-US" dirty="0"/>
              <a:t>Waveform and Spectrogram of </a:t>
            </a:r>
            <a:r>
              <a:rPr lang="en-US" i="1" dirty="0" err="1"/>
              <a:t>Kasperl</a:t>
            </a:r>
            <a:r>
              <a:rPr lang="en-US" i="1" dirty="0"/>
              <a:t> </a:t>
            </a:r>
            <a:r>
              <a:rPr lang="en-US" dirty="0"/>
              <a:t>(Female speaker, ML9803)</a:t>
            </a:r>
            <a:endParaRPr lang="en-DE" dirty="0"/>
          </a:p>
          <a:p>
            <a:endParaRPr lang="en-US" dirty="0"/>
          </a:p>
        </p:txBody>
      </p:sp>
    </p:spTree>
    <p:extLst>
      <p:ext uri="{BB962C8B-B14F-4D97-AF65-F5344CB8AC3E}">
        <p14:creationId xmlns:p14="http://schemas.microsoft.com/office/powerpoint/2010/main" val="3707638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sp>
        <p:nvSpPr>
          <p:cNvPr id="6" name="TextBox 5">
            <a:extLst>
              <a:ext uri="{FF2B5EF4-FFF2-40B4-BE49-F238E27FC236}">
                <a16:creationId xmlns:a16="http://schemas.microsoft.com/office/drawing/2014/main" id="{9057E7CD-05F8-BA47-8872-03EDFC212028}"/>
              </a:ext>
            </a:extLst>
          </p:cNvPr>
          <p:cNvSpPr txBox="1"/>
          <p:nvPr/>
        </p:nvSpPr>
        <p:spPr>
          <a:xfrm>
            <a:off x="1143000" y="2033609"/>
            <a:ext cx="5867400" cy="923330"/>
          </a:xfrm>
          <a:prstGeom prst="rect">
            <a:avLst/>
          </a:prstGeom>
          <a:noFill/>
        </p:spPr>
        <p:txBody>
          <a:bodyPr wrap="square" rtlCol="0">
            <a:spAutoFit/>
          </a:bodyPr>
          <a:lstStyle/>
          <a:p>
            <a:r>
              <a:rPr lang="en-US" dirty="0"/>
              <a:t>Waveform and Spectrogram of </a:t>
            </a:r>
            <a:r>
              <a:rPr lang="en-US" i="1" dirty="0" err="1"/>
              <a:t>Steckerlfisch</a:t>
            </a:r>
            <a:r>
              <a:rPr lang="en-US" i="1" dirty="0"/>
              <a:t> </a:t>
            </a:r>
            <a:r>
              <a:rPr lang="en-US" dirty="0"/>
              <a:t>(Female speaker, EW7602)</a:t>
            </a:r>
            <a:endParaRPr lang="en-DE" dirty="0"/>
          </a:p>
          <a:p>
            <a:endParaRPr lang="en-US" dirty="0"/>
          </a:p>
        </p:txBody>
      </p:sp>
      <p:pic>
        <p:nvPicPr>
          <p:cNvPr id="7" name="Picture 6" descr="A screenshot of a computer&#10;&#10;Description automatically generated with low confidence">
            <a:extLst>
              <a:ext uri="{FF2B5EF4-FFF2-40B4-BE49-F238E27FC236}">
                <a16:creationId xmlns:a16="http://schemas.microsoft.com/office/drawing/2014/main" id="{564870B9-B126-CB47-A545-A4EFD6835AB0}"/>
              </a:ext>
            </a:extLst>
          </p:cNvPr>
          <p:cNvPicPr>
            <a:picLocks noChangeAspect="1"/>
          </p:cNvPicPr>
          <p:nvPr/>
        </p:nvPicPr>
        <p:blipFill>
          <a:blip r:embed="rId2"/>
          <a:stretch>
            <a:fillRect/>
          </a:stretch>
        </p:blipFill>
        <p:spPr>
          <a:xfrm>
            <a:off x="666750" y="2797992"/>
            <a:ext cx="5943600" cy="3418840"/>
          </a:xfrm>
          <a:prstGeom prst="rect">
            <a:avLst/>
          </a:prstGeom>
        </p:spPr>
      </p:pic>
      <p:graphicFrame>
        <p:nvGraphicFramePr>
          <p:cNvPr id="9" name="Content Placeholder 8">
            <a:extLst>
              <a:ext uri="{FF2B5EF4-FFF2-40B4-BE49-F238E27FC236}">
                <a16:creationId xmlns:a16="http://schemas.microsoft.com/office/drawing/2014/main" id="{819E4943-68FE-0544-BA24-4D95CA6D42A6}"/>
              </a:ext>
            </a:extLst>
          </p:cNvPr>
          <p:cNvGraphicFramePr>
            <a:graphicFrameLocks noGrp="1"/>
          </p:cNvGraphicFramePr>
          <p:nvPr>
            <p:ph idx="1"/>
            <p:extLst>
              <p:ext uri="{D42A27DB-BD31-4B8C-83A1-F6EECF244321}">
                <p14:modId xmlns:p14="http://schemas.microsoft.com/office/powerpoint/2010/main" val="447547160"/>
              </p:ext>
            </p:extLst>
          </p:nvPr>
        </p:nvGraphicFramePr>
        <p:xfrm>
          <a:off x="6761940" y="2797992"/>
          <a:ext cx="4894031" cy="993860"/>
        </p:xfrm>
        <a:graphic>
          <a:graphicData uri="http://schemas.openxmlformats.org/drawingml/2006/table">
            <a:tbl>
              <a:tblPr firstRow="1" firstCol="1" bandRow="1">
                <a:tableStyleId>{5C22544A-7EE6-4342-B048-85BDC9FD1C3A}</a:tableStyleId>
              </a:tblPr>
              <a:tblGrid>
                <a:gridCol w="521972">
                  <a:extLst>
                    <a:ext uri="{9D8B030D-6E8A-4147-A177-3AD203B41FA5}">
                      <a16:colId xmlns:a16="http://schemas.microsoft.com/office/drawing/2014/main" val="3358157916"/>
                    </a:ext>
                  </a:extLst>
                </a:gridCol>
                <a:gridCol w="1457353">
                  <a:extLst>
                    <a:ext uri="{9D8B030D-6E8A-4147-A177-3AD203B41FA5}">
                      <a16:colId xmlns:a16="http://schemas.microsoft.com/office/drawing/2014/main" val="191233417"/>
                    </a:ext>
                  </a:extLst>
                </a:gridCol>
                <a:gridCol w="1457353">
                  <a:extLst>
                    <a:ext uri="{9D8B030D-6E8A-4147-A177-3AD203B41FA5}">
                      <a16:colId xmlns:a16="http://schemas.microsoft.com/office/drawing/2014/main" val="2583637656"/>
                    </a:ext>
                  </a:extLst>
                </a:gridCol>
                <a:gridCol w="1457353">
                  <a:extLst>
                    <a:ext uri="{9D8B030D-6E8A-4147-A177-3AD203B41FA5}">
                      <a16:colId xmlns:a16="http://schemas.microsoft.com/office/drawing/2014/main" val="2546680064"/>
                    </a:ext>
                  </a:extLst>
                </a:gridCol>
              </a:tblGrid>
              <a:tr h="198772">
                <a:tc>
                  <a:txBody>
                    <a:bodyPr/>
                    <a:lstStyle/>
                    <a:p>
                      <a:r>
                        <a:rPr lang="en-US" sz="1200">
                          <a:effectLst/>
                        </a:rPr>
                        <a:t>Sound</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minimum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maximum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Average intensity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441419550"/>
                  </a:ext>
                </a:extLst>
              </a:tr>
              <a:tr h="198772">
                <a:tc>
                  <a:txBody>
                    <a:bodyPr/>
                    <a:lstStyle/>
                    <a:p>
                      <a:r>
                        <a:rPr lang="en-US" sz="1200">
                          <a:effectLst/>
                        </a:rPr>
                        <a:t>[ɛ]</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66.87</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70.13</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68.69</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4018789337"/>
                  </a:ext>
                </a:extLst>
              </a:tr>
              <a:tr h="198772">
                <a:tc>
                  <a:txBody>
                    <a:bodyPr/>
                    <a:lstStyle/>
                    <a:p>
                      <a:r>
                        <a:rPr lang="en-US" sz="1200">
                          <a:effectLst/>
                        </a:rPr>
                        <a:t>[ɐ]</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69.43</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71.44</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dirty="0">
                          <a:effectLst/>
                        </a:rPr>
                        <a:t>70.21</a:t>
                      </a:r>
                      <a:endParaRPr lang="en-DE" sz="1200" dirty="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526181411"/>
                  </a:ext>
                </a:extLst>
              </a:tr>
              <a:tr h="198772">
                <a:tc>
                  <a:txBody>
                    <a:bodyPr/>
                    <a:lstStyle/>
                    <a:p>
                      <a:r>
                        <a:rPr lang="en-US" sz="1200">
                          <a:effectLst/>
                        </a:rPr>
                        <a:t>[ɾ]</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64.45</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66.48</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66.10</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3184058882"/>
                  </a:ext>
                </a:extLst>
              </a:tr>
              <a:tr h="198772">
                <a:tc>
                  <a:txBody>
                    <a:bodyPr/>
                    <a:lstStyle/>
                    <a:p>
                      <a:r>
                        <a:rPr lang="en-US" sz="1200">
                          <a:effectLst/>
                        </a:rPr>
                        <a:t>[l]</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61.39</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70.04</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dirty="0">
                          <a:effectLst/>
                        </a:rPr>
                        <a:t>68.23</a:t>
                      </a:r>
                      <a:endParaRPr lang="en-DE" sz="1200" dirty="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501310083"/>
                  </a:ext>
                </a:extLst>
              </a:tr>
            </a:tbl>
          </a:graphicData>
        </a:graphic>
      </p:graphicFrame>
    </p:spTree>
    <p:extLst>
      <p:ext uri="{BB962C8B-B14F-4D97-AF65-F5344CB8AC3E}">
        <p14:creationId xmlns:p14="http://schemas.microsoft.com/office/powerpoint/2010/main" val="619741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sp>
        <p:nvSpPr>
          <p:cNvPr id="6" name="TextBox 5">
            <a:extLst>
              <a:ext uri="{FF2B5EF4-FFF2-40B4-BE49-F238E27FC236}">
                <a16:creationId xmlns:a16="http://schemas.microsoft.com/office/drawing/2014/main" id="{9057E7CD-05F8-BA47-8872-03EDFC212028}"/>
              </a:ext>
            </a:extLst>
          </p:cNvPr>
          <p:cNvSpPr txBox="1"/>
          <p:nvPr/>
        </p:nvSpPr>
        <p:spPr>
          <a:xfrm>
            <a:off x="1143000" y="2033609"/>
            <a:ext cx="5867400" cy="923330"/>
          </a:xfrm>
          <a:prstGeom prst="rect">
            <a:avLst/>
          </a:prstGeom>
          <a:noFill/>
        </p:spPr>
        <p:txBody>
          <a:bodyPr wrap="square" rtlCol="0">
            <a:spAutoFit/>
          </a:bodyPr>
          <a:lstStyle/>
          <a:p>
            <a:r>
              <a:rPr lang="en-US" dirty="0"/>
              <a:t>Waveform and Spectrogram of </a:t>
            </a:r>
            <a:r>
              <a:rPr lang="en-US" i="1" dirty="0" err="1"/>
              <a:t>Schmankerl</a:t>
            </a:r>
            <a:r>
              <a:rPr lang="en-US" i="1" dirty="0"/>
              <a:t> </a:t>
            </a:r>
            <a:r>
              <a:rPr lang="en-US" dirty="0"/>
              <a:t>(Female speaker, EW7602)</a:t>
            </a:r>
            <a:endParaRPr lang="en-DE" dirty="0"/>
          </a:p>
          <a:p>
            <a:endParaRPr lang="en-US" dirty="0"/>
          </a:p>
        </p:txBody>
      </p:sp>
      <p:pic>
        <p:nvPicPr>
          <p:cNvPr id="8" name="Picture 7" descr="Graphical user interface&#10;&#10;Description automatically generated with medium confidence">
            <a:extLst>
              <a:ext uri="{FF2B5EF4-FFF2-40B4-BE49-F238E27FC236}">
                <a16:creationId xmlns:a16="http://schemas.microsoft.com/office/drawing/2014/main" id="{3CAFE08B-D829-594A-B1E6-FAF1215FA36B}"/>
              </a:ext>
            </a:extLst>
          </p:cNvPr>
          <p:cNvPicPr>
            <a:picLocks noChangeAspect="1"/>
          </p:cNvPicPr>
          <p:nvPr/>
        </p:nvPicPr>
        <p:blipFill>
          <a:blip r:embed="rId2"/>
          <a:stretch>
            <a:fillRect/>
          </a:stretch>
        </p:blipFill>
        <p:spPr>
          <a:xfrm>
            <a:off x="536029" y="2797992"/>
            <a:ext cx="5943600" cy="3432810"/>
          </a:xfrm>
          <a:prstGeom prst="rect">
            <a:avLst/>
          </a:prstGeom>
        </p:spPr>
      </p:pic>
      <p:graphicFrame>
        <p:nvGraphicFramePr>
          <p:cNvPr id="3" name="Table 2">
            <a:extLst>
              <a:ext uri="{FF2B5EF4-FFF2-40B4-BE49-F238E27FC236}">
                <a16:creationId xmlns:a16="http://schemas.microsoft.com/office/drawing/2014/main" id="{CFD1F224-025C-F04F-ACCC-7AE96440B781}"/>
              </a:ext>
            </a:extLst>
          </p:cNvPr>
          <p:cNvGraphicFramePr>
            <a:graphicFrameLocks noGrp="1"/>
          </p:cNvGraphicFramePr>
          <p:nvPr>
            <p:extLst>
              <p:ext uri="{D42A27DB-BD31-4B8C-83A1-F6EECF244321}">
                <p14:modId xmlns:p14="http://schemas.microsoft.com/office/powerpoint/2010/main" val="159189207"/>
              </p:ext>
            </p:extLst>
          </p:nvPr>
        </p:nvGraphicFramePr>
        <p:xfrm>
          <a:off x="6683881" y="2797992"/>
          <a:ext cx="4894030" cy="914400"/>
        </p:xfrm>
        <a:graphic>
          <a:graphicData uri="http://schemas.openxmlformats.org/drawingml/2006/table">
            <a:tbl>
              <a:tblPr firstRow="1" firstCol="1" bandRow="1">
                <a:tableStyleId>{5C22544A-7EE6-4342-B048-85BDC9FD1C3A}</a:tableStyleId>
              </a:tblPr>
              <a:tblGrid>
                <a:gridCol w="521971">
                  <a:extLst>
                    <a:ext uri="{9D8B030D-6E8A-4147-A177-3AD203B41FA5}">
                      <a16:colId xmlns:a16="http://schemas.microsoft.com/office/drawing/2014/main" val="1478046699"/>
                    </a:ext>
                  </a:extLst>
                </a:gridCol>
                <a:gridCol w="1457353">
                  <a:extLst>
                    <a:ext uri="{9D8B030D-6E8A-4147-A177-3AD203B41FA5}">
                      <a16:colId xmlns:a16="http://schemas.microsoft.com/office/drawing/2014/main" val="1197954854"/>
                    </a:ext>
                  </a:extLst>
                </a:gridCol>
                <a:gridCol w="1457353">
                  <a:extLst>
                    <a:ext uri="{9D8B030D-6E8A-4147-A177-3AD203B41FA5}">
                      <a16:colId xmlns:a16="http://schemas.microsoft.com/office/drawing/2014/main" val="3096925769"/>
                    </a:ext>
                  </a:extLst>
                </a:gridCol>
                <a:gridCol w="1457353">
                  <a:extLst>
                    <a:ext uri="{9D8B030D-6E8A-4147-A177-3AD203B41FA5}">
                      <a16:colId xmlns:a16="http://schemas.microsoft.com/office/drawing/2014/main" val="2513439376"/>
                    </a:ext>
                  </a:extLst>
                </a:gridCol>
              </a:tblGrid>
              <a:tr h="0">
                <a:tc>
                  <a:txBody>
                    <a:bodyPr/>
                    <a:lstStyle/>
                    <a:p>
                      <a:r>
                        <a:rPr lang="en-US" sz="1200">
                          <a:effectLst/>
                        </a:rPr>
                        <a:t>Sound</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minimum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maximum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Average intensity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525992236"/>
                  </a:ext>
                </a:extLst>
              </a:tr>
              <a:tr h="0">
                <a:tc>
                  <a:txBody>
                    <a:bodyPr/>
                    <a:lstStyle/>
                    <a:p>
                      <a:r>
                        <a:rPr lang="en-US" sz="1200">
                          <a:effectLst/>
                        </a:rPr>
                        <a:t>[a]</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65.20</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67.99</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pPr>
                        <a:tabLst>
                          <a:tab pos="775335" algn="ctr"/>
                        </a:tabLst>
                      </a:pPr>
                      <a:r>
                        <a:rPr lang="en-US" sz="1200">
                          <a:effectLst/>
                        </a:rPr>
                        <a:t>66.24</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612011717"/>
                  </a:ext>
                </a:extLst>
              </a:tr>
              <a:tr h="0">
                <a:tc>
                  <a:txBody>
                    <a:bodyPr/>
                    <a:lstStyle/>
                    <a:p>
                      <a:r>
                        <a:rPr lang="en-US" sz="1200">
                          <a:effectLst/>
                        </a:rPr>
                        <a:t>[ɐ]</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67.66</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69.74</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dirty="0">
                          <a:effectLst/>
                        </a:rPr>
                        <a:t>68.77</a:t>
                      </a:r>
                      <a:endParaRPr lang="en-DE" sz="1200" dirty="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519258207"/>
                  </a:ext>
                </a:extLst>
              </a:tr>
              <a:tr h="0">
                <a:tc>
                  <a:txBody>
                    <a:bodyPr/>
                    <a:lstStyle/>
                    <a:p>
                      <a:r>
                        <a:rPr lang="en-US" sz="1200">
                          <a:effectLst/>
                        </a:rPr>
                        <a:t>[ɾ]</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65.13</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67.20</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66.52</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17099765"/>
                  </a:ext>
                </a:extLst>
              </a:tr>
              <a:tr h="0">
                <a:tc>
                  <a:txBody>
                    <a:bodyPr/>
                    <a:lstStyle/>
                    <a:p>
                      <a:r>
                        <a:rPr lang="en-US" sz="1200">
                          <a:effectLst/>
                        </a:rPr>
                        <a:t>[l]</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66.38</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70.33</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dirty="0">
                          <a:effectLst/>
                        </a:rPr>
                        <a:t>68.63</a:t>
                      </a:r>
                      <a:endParaRPr lang="en-DE" sz="1200" dirty="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928699014"/>
                  </a:ext>
                </a:extLst>
              </a:tr>
            </a:tbl>
          </a:graphicData>
        </a:graphic>
      </p:graphicFrame>
    </p:spTree>
    <p:extLst>
      <p:ext uri="{BB962C8B-B14F-4D97-AF65-F5344CB8AC3E}">
        <p14:creationId xmlns:p14="http://schemas.microsoft.com/office/powerpoint/2010/main" val="2832015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sp>
        <p:nvSpPr>
          <p:cNvPr id="6" name="TextBox 5">
            <a:extLst>
              <a:ext uri="{FF2B5EF4-FFF2-40B4-BE49-F238E27FC236}">
                <a16:creationId xmlns:a16="http://schemas.microsoft.com/office/drawing/2014/main" id="{9057E7CD-05F8-BA47-8872-03EDFC212028}"/>
              </a:ext>
            </a:extLst>
          </p:cNvPr>
          <p:cNvSpPr txBox="1"/>
          <p:nvPr/>
        </p:nvSpPr>
        <p:spPr>
          <a:xfrm>
            <a:off x="1143000" y="2033609"/>
            <a:ext cx="5867400" cy="923330"/>
          </a:xfrm>
          <a:prstGeom prst="rect">
            <a:avLst/>
          </a:prstGeom>
          <a:noFill/>
        </p:spPr>
        <p:txBody>
          <a:bodyPr wrap="square" rtlCol="0">
            <a:spAutoFit/>
          </a:bodyPr>
          <a:lstStyle/>
          <a:p>
            <a:r>
              <a:rPr lang="en-US" dirty="0"/>
              <a:t>Waveform and Spectrogram of </a:t>
            </a:r>
            <a:r>
              <a:rPr lang="en-US" i="1" dirty="0" err="1"/>
              <a:t>Schmankerl</a:t>
            </a:r>
            <a:r>
              <a:rPr lang="en-US" i="1" dirty="0"/>
              <a:t>  </a:t>
            </a:r>
            <a:r>
              <a:rPr lang="en-US" dirty="0"/>
              <a:t>(Female speaker, UK7504)</a:t>
            </a:r>
            <a:endParaRPr lang="en-DE" dirty="0"/>
          </a:p>
          <a:p>
            <a:endParaRPr lang="en-US" dirty="0"/>
          </a:p>
        </p:txBody>
      </p:sp>
      <p:pic>
        <p:nvPicPr>
          <p:cNvPr id="7" name="Picture 6" descr="Timeline&#10;&#10;Description automatically generated with medium confidence">
            <a:extLst>
              <a:ext uri="{FF2B5EF4-FFF2-40B4-BE49-F238E27FC236}">
                <a16:creationId xmlns:a16="http://schemas.microsoft.com/office/drawing/2014/main" id="{4659DE66-B9C0-864D-9BAA-A73CFBFCA460}"/>
              </a:ext>
            </a:extLst>
          </p:cNvPr>
          <p:cNvPicPr>
            <a:picLocks noChangeAspect="1"/>
          </p:cNvPicPr>
          <p:nvPr/>
        </p:nvPicPr>
        <p:blipFill>
          <a:blip r:embed="rId2"/>
          <a:stretch>
            <a:fillRect/>
          </a:stretch>
        </p:blipFill>
        <p:spPr>
          <a:xfrm>
            <a:off x="614089" y="2797992"/>
            <a:ext cx="5943600" cy="3359150"/>
          </a:xfrm>
          <a:prstGeom prst="rect">
            <a:avLst/>
          </a:prstGeom>
        </p:spPr>
      </p:pic>
      <p:graphicFrame>
        <p:nvGraphicFramePr>
          <p:cNvPr id="4" name="Table 3">
            <a:extLst>
              <a:ext uri="{FF2B5EF4-FFF2-40B4-BE49-F238E27FC236}">
                <a16:creationId xmlns:a16="http://schemas.microsoft.com/office/drawing/2014/main" id="{71FD0477-2A3B-634D-894A-D4720C1D8338}"/>
              </a:ext>
            </a:extLst>
          </p:cNvPr>
          <p:cNvGraphicFramePr>
            <a:graphicFrameLocks noGrp="1"/>
          </p:cNvGraphicFramePr>
          <p:nvPr>
            <p:extLst>
              <p:ext uri="{D42A27DB-BD31-4B8C-83A1-F6EECF244321}">
                <p14:modId xmlns:p14="http://schemas.microsoft.com/office/powerpoint/2010/main" val="2214838408"/>
              </p:ext>
            </p:extLst>
          </p:nvPr>
        </p:nvGraphicFramePr>
        <p:xfrm>
          <a:off x="6733615" y="2797992"/>
          <a:ext cx="4844296" cy="914400"/>
        </p:xfrm>
        <a:graphic>
          <a:graphicData uri="http://schemas.openxmlformats.org/drawingml/2006/table">
            <a:tbl>
              <a:tblPr firstRow="1" firstCol="1" bandRow="1">
                <a:tableStyleId>{5C22544A-7EE6-4342-B048-85BDC9FD1C3A}</a:tableStyleId>
              </a:tblPr>
              <a:tblGrid>
                <a:gridCol w="516667">
                  <a:extLst>
                    <a:ext uri="{9D8B030D-6E8A-4147-A177-3AD203B41FA5}">
                      <a16:colId xmlns:a16="http://schemas.microsoft.com/office/drawing/2014/main" val="1191203607"/>
                    </a:ext>
                  </a:extLst>
                </a:gridCol>
                <a:gridCol w="1442543">
                  <a:extLst>
                    <a:ext uri="{9D8B030D-6E8A-4147-A177-3AD203B41FA5}">
                      <a16:colId xmlns:a16="http://schemas.microsoft.com/office/drawing/2014/main" val="399473220"/>
                    </a:ext>
                  </a:extLst>
                </a:gridCol>
                <a:gridCol w="1442543">
                  <a:extLst>
                    <a:ext uri="{9D8B030D-6E8A-4147-A177-3AD203B41FA5}">
                      <a16:colId xmlns:a16="http://schemas.microsoft.com/office/drawing/2014/main" val="1115993369"/>
                    </a:ext>
                  </a:extLst>
                </a:gridCol>
                <a:gridCol w="1442543">
                  <a:extLst>
                    <a:ext uri="{9D8B030D-6E8A-4147-A177-3AD203B41FA5}">
                      <a16:colId xmlns:a16="http://schemas.microsoft.com/office/drawing/2014/main" val="2666033610"/>
                    </a:ext>
                  </a:extLst>
                </a:gridCol>
              </a:tblGrid>
              <a:tr h="0">
                <a:tc>
                  <a:txBody>
                    <a:bodyPr/>
                    <a:lstStyle/>
                    <a:p>
                      <a:r>
                        <a:rPr lang="en-US" sz="1200">
                          <a:effectLst/>
                        </a:rPr>
                        <a:t>Sound</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minimum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Intensity maximum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Average intensity (dB)</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2687092588"/>
                  </a:ext>
                </a:extLst>
              </a:tr>
              <a:tr h="0">
                <a:tc>
                  <a:txBody>
                    <a:bodyPr/>
                    <a:lstStyle/>
                    <a:p>
                      <a:r>
                        <a:rPr lang="en-US" sz="1200">
                          <a:effectLst/>
                        </a:rPr>
                        <a:t>[a]</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60.05</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61.76</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pPr>
                        <a:tabLst>
                          <a:tab pos="775335" algn="ctr"/>
                        </a:tabLst>
                      </a:pPr>
                      <a:r>
                        <a:rPr lang="en-US" sz="1200">
                          <a:effectLst/>
                        </a:rPr>
                        <a:t>61.30</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52247017"/>
                  </a:ext>
                </a:extLst>
              </a:tr>
              <a:tr h="0">
                <a:tc>
                  <a:txBody>
                    <a:bodyPr/>
                    <a:lstStyle/>
                    <a:p>
                      <a:r>
                        <a:rPr lang="en-US" sz="1200">
                          <a:effectLst/>
                        </a:rPr>
                        <a:t>[ɐ]</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60.05</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63.96</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62.92</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1403967578"/>
                  </a:ext>
                </a:extLst>
              </a:tr>
              <a:tr h="0">
                <a:tc>
                  <a:txBody>
                    <a:bodyPr/>
                    <a:lstStyle/>
                    <a:p>
                      <a:r>
                        <a:rPr lang="en-US" sz="1200">
                          <a:effectLst/>
                        </a:rPr>
                        <a:t>[ɾ]</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58.11</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58.14</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59.06</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3125420230"/>
                  </a:ext>
                </a:extLst>
              </a:tr>
              <a:tr h="0">
                <a:tc>
                  <a:txBody>
                    <a:bodyPr/>
                    <a:lstStyle/>
                    <a:p>
                      <a:r>
                        <a:rPr lang="en-US" sz="1200">
                          <a:effectLst/>
                        </a:rPr>
                        <a:t>[l]</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59.38</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a:effectLst/>
                        </a:rPr>
                        <a:t>64.93</a:t>
                      </a:r>
                      <a:endParaRPr lang="en-DE" sz="120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tc>
                  <a:txBody>
                    <a:bodyPr/>
                    <a:lstStyle/>
                    <a:p>
                      <a:r>
                        <a:rPr lang="en-US" sz="1200" dirty="0">
                          <a:effectLst/>
                        </a:rPr>
                        <a:t>63.16</a:t>
                      </a:r>
                      <a:endParaRPr lang="en-DE" sz="1200" dirty="0">
                        <a:effectLst/>
                        <a:latin typeface="Times New Roman" panose="02020603050405020304" pitchFamily="18" charset="0"/>
                        <a:ea typeface="Times New Roman" panose="02020603050405020304" pitchFamily="18" charset="0"/>
                        <a:cs typeface="Mangal" panose="02040503050203030202" pitchFamily="18" charset="0"/>
                      </a:endParaRPr>
                    </a:p>
                  </a:txBody>
                  <a:tcPr marL="68580" marR="68580" marT="0" marB="0"/>
                </a:tc>
                <a:extLst>
                  <a:ext uri="{0D108BD9-81ED-4DB2-BD59-A6C34878D82A}">
                    <a16:rowId xmlns:a16="http://schemas.microsoft.com/office/drawing/2014/main" val="631533205"/>
                  </a:ext>
                </a:extLst>
              </a:tr>
            </a:tbl>
          </a:graphicData>
        </a:graphic>
      </p:graphicFrame>
    </p:spTree>
    <p:extLst>
      <p:ext uri="{BB962C8B-B14F-4D97-AF65-F5344CB8AC3E}">
        <p14:creationId xmlns:p14="http://schemas.microsoft.com/office/powerpoint/2010/main" val="3021944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4436E0F2-A64B-471E-93C0-8DFE08CC57C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C1E3AB1-2A8C-4607-9FAE-D8BDB280FE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6D66059-832F-40B6-A35F-F56C8F38A1E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15E2ED-7EA9-448D-83FA-54C3DF9723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0595356-EABD-4767-AC9D-EA21FF115E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8CD9F06-9628-469C-B788-A894E3E0828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550A431-0B61-421B-B4B7-24C0CFF0F9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4" name="Rectangle 23">
            <a:extLst>
              <a:ext uri="{FF2B5EF4-FFF2-40B4-BE49-F238E27FC236}">
                <a16:creationId xmlns:a16="http://schemas.microsoft.com/office/drawing/2014/main" id="{EA3B6404-C37D-4FE3-8124-9FC5ECE56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C64A9919-C77B-4DEE-B7F8-B9A289E9E6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7289975" cy="133894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67B5ED5-2C08-4519-B88A-E933BAA84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827850"/>
            <a:ext cx="12192000" cy="20540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a:xfrm>
            <a:off x="1034143" y="5234529"/>
            <a:ext cx="10102920" cy="675417"/>
          </a:xfrm>
        </p:spPr>
        <p:txBody>
          <a:bodyPr vert="horz" lIns="91440" tIns="45720" rIns="91440" bIns="45720" rtlCol="0" anchor="b">
            <a:normAutofit/>
          </a:bodyPr>
          <a:lstStyle/>
          <a:p>
            <a:pPr algn="ctr"/>
            <a:r>
              <a:rPr lang="en-US" sz="3100"/>
              <a:t>3. ISSUE 2: [ɾl] and the Sonority Hierarchy</a:t>
            </a:r>
          </a:p>
        </p:txBody>
      </p:sp>
      <p:sp>
        <p:nvSpPr>
          <p:cNvPr id="3" name="Content Placeholder 2">
            <a:extLst>
              <a:ext uri="{FF2B5EF4-FFF2-40B4-BE49-F238E27FC236}">
                <a16:creationId xmlns:a16="http://schemas.microsoft.com/office/drawing/2014/main" id="{99F48950-AC87-1C48-8CB8-C381B860D92F}"/>
              </a:ext>
            </a:extLst>
          </p:cNvPr>
          <p:cNvSpPr>
            <a:spLocks noGrp="1"/>
          </p:cNvSpPr>
          <p:nvPr>
            <p:ph idx="1"/>
          </p:nvPr>
        </p:nvSpPr>
        <p:spPr>
          <a:xfrm>
            <a:off x="1524000" y="5976937"/>
            <a:ext cx="9144000" cy="444387"/>
          </a:xfrm>
        </p:spPr>
        <p:txBody>
          <a:bodyPr vert="horz" lIns="91440" tIns="45720" rIns="91440" bIns="45720" rtlCol="0">
            <a:normAutofit/>
          </a:bodyPr>
          <a:lstStyle/>
          <a:p>
            <a:pPr marL="0" indent="0" algn="ctr">
              <a:lnSpc>
                <a:spcPct val="120000"/>
              </a:lnSpc>
              <a:buNone/>
            </a:pPr>
            <a:r>
              <a:rPr lang="en-US" sz="1600" b="1" cap="all" spc="300"/>
              <a:t>Parker’s (2008: 60) Sonority Hierarchy</a:t>
            </a:r>
          </a:p>
        </p:txBody>
      </p:sp>
      <p:cxnSp>
        <p:nvCxnSpPr>
          <p:cNvPr id="30" name="Straight Connector 29">
            <a:extLst>
              <a:ext uri="{FF2B5EF4-FFF2-40B4-BE49-F238E27FC236}">
                <a16:creationId xmlns:a16="http://schemas.microsoft.com/office/drawing/2014/main" id="{4BB9CE4F-048D-4320-B7EF-E5AEA4020CE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60990" y="0"/>
            <a:ext cx="863010" cy="485029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17DE3F0-E5A7-4C2D-927E-5663808678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632375"/>
            <a:ext cx="3875314" cy="11954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E9EA87C-793F-4321-A0BC-4DB860289DD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763624" y="1392865"/>
            <a:ext cx="1428376" cy="345743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EE00FC4-5601-4185-8A23-E15BD4D7B4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367404" y="0"/>
            <a:ext cx="1824596" cy="43389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4327C70-B0BB-1846-BFD9-4CD198A8DDE2}"/>
              </a:ext>
            </a:extLst>
          </p:cNvPr>
          <p:cNvPicPr>
            <a:picLocks noChangeAspect="1"/>
          </p:cNvPicPr>
          <p:nvPr/>
        </p:nvPicPr>
        <p:blipFill>
          <a:blip r:embed="rId2"/>
          <a:stretch>
            <a:fillRect/>
          </a:stretch>
        </p:blipFill>
        <p:spPr>
          <a:xfrm>
            <a:off x="1614917" y="298553"/>
            <a:ext cx="8588478" cy="4337181"/>
          </a:xfrm>
          <a:prstGeom prst="rect">
            <a:avLst/>
          </a:prstGeom>
        </p:spPr>
      </p:pic>
      <p:sp>
        <p:nvSpPr>
          <p:cNvPr id="6" name="Curved Left Arrow 5">
            <a:extLst>
              <a:ext uri="{FF2B5EF4-FFF2-40B4-BE49-F238E27FC236}">
                <a16:creationId xmlns:a16="http://schemas.microsoft.com/office/drawing/2014/main" id="{918B5B55-BD97-064D-8291-15FC3EB8F807}"/>
              </a:ext>
            </a:extLst>
          </p:cNvPr>
          <p:cNvSpPr/>
          <p:nvPr/>
        </p:nvSpPr>
        <p:spPr>
          <a:xfrm>
            <a:off x="9669780" y="2425148"/>
            <a:ext cx="331470" cy="35234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Curved Left Arrow 24">
            <a:extLst>
              <a:ext uri="{FF2B5EF4-FFF2-40B4-BE49-F238E27FC236}">
                <a16:creationId xmlns:a16="http://schemas.microsoft.com/office/drawing/2014/main" id="{C12730A3-323A-BA48-80FA-DCC9918F41B4}"/>
              </a:ext>
            </a:extLst>
          </p:cNvPr>
          <p:cNvSpPr/>
          <p:nvPr/>
        </p:nvSpPr>
        <p:spPr>
          <a:xfrm rot="10800000">
            <a:off x="1395931" y="2279846"/>
            <a:ext cx="331470" cy="35234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82644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B36C4-D6FA-C64A-AD18-3E71B6F3F7AF}"/>
              </a:ext>
            </a:extLst>
          </p:cNvPr>
          <p:cNvSpPr>
            <a:spLocks noGrp="1"/>
          </p:cNvSpPr>
          <p:nvPr>
            <p:ph type="title"/>
          </p:nvPr>
        </p:nvSpPr>
        <p:spPr/>
        <p:txBody>
          <a:bodyPr/>
          <a:lstStyle/>
          <a:p>
            <a:r>
              <a:rPr lang="en-US" dirty="0"/>
              <a:t>4. Conclusion</a:t>
            </a:r>
          </a:p>
        </p:txBody>
      </p:sp>
      <p:sp>
        <p:nvSpPr>
          <p:cNvPr id="3" name="Content Placeholder 2">
            <a:extLst>
              <a:ext uri="{FF2B5EF4-FFF2-40B4-BE49-F238E27FC236}">
                <a16:creationId xmlns:a16="http://schemas.microsoft.com/office/drawing/2014/main" id="{DB8DD0E7-9400-3C4B-BCA4-D36F05B98D04}"/>
              </a:ext>
            </a:extLst>
          </p:cNvPr>
          <p:cNvSpPr>
            <a:spLocks noGrp="1"/>
          </p:cNvSpPr>
          <p:nvPr>
            <p:ph idx="1"/>
          </p:nvPr>
        </p:nvSpPr>
        <p:spPr>
          <a:xfrm>
            <a:off x="515007" y="1776247"/>
            <a:ext cx="11161986" cy="4548351"/>
          </a:xfrm>
        </p:spPr>
        <p:txBody>
          <a:bodyPr>
            <a:normAutofit fontScale="85000" lnSpcReduction="20000"/>
          </a:bodyPr>
          <a:lstStyle/>
          <a:p>
            <a:r>
              <a:rPr lang="en-US" dirty="0"/>
              <a:t>The concept of sonority has enjoyed a life on the precipice since its conception. As Gretchen McCulloch points out in her </a:t>
            </a:r>
            <a:r>
              <a:rPr lang="en-US" i="1" dirty="0" err="1"/>
              <a:t>Lingthusiasm</a:t>
            </a:r>
            <a:r>
              <a:rPr lang="en-US" dirty="0"/>
              <a:t> podcast: </a:t>
            </a:r>
            <a:endParaRPr lang="en-DE" dirty="0"/>
          </a:p>
          <a:p>
            <a:pPr lvl="1"/>
            <a:r>
              <a:rPr lang="en-DE" dirty="0"/>
              <a:t>sonority is one of those really interesting concepts to me because when you first encounter it, you’re like, “Wow! This explains everything!” And then you encounter more languages, or you go to grad school, or something, and then you’re like, “Oh, no. This doesn’t make sense at all. This explains nothing. Every language does it slightly differently. Maybe it doesn’t exist.” It can exist in both of those states at once where you’re like, on the one hand, this does actually seem to account for some stuff and, on the other hand, the details of how you wanna implement it can get really complicated really quickly. </a:t>
            </a:r>
          </a:p>
          <a:p>
            <a:r>
              <a:rPr lang="en-US" dirty="0"/>
              <a:t>And yet, the concept of sonority continues to persist in linguistic theory. </a:t>
            </a:r>
          </a:p>
          <a:p>
            <a:r>
              <a:rPr lang="en-US" dirty="0"/>
              <a:t>I have suggested here that Parker’s phonetic definition of sonority is probably a step in the right direction, yet it may to need to be refined by further phonetic work, in particular on languages outside of English, Spanish and Quechua. Nonetheless, it remains likely, that no matter how much phonetic work is done, there will still be sonority patterning effects that evade our phonetically-derived understanding of sonority. </a:t>
            </a:r>
          </a:p>
          <a:p>
            <a:pPr lvl="1"/>
            <a:r>
              <a:rPr lang="en-US" dirty="0"/>
              <a:t>For example, Russian </a:t>
            </a:r>
            <a:r>
              <a:rPr lang="ru-RU" i="1" dirty="0"/>
              <a:t>ртуть</a:t>
            </a:r>
            <a:r>
              <a:rPr lang="en-US" dirty="0"/>
              <a:t> ‘mercury’ with its falling sonority onset cluster /rt/ seems like just such a case. </a:t>
            </a:r>
          </a:p>
          <a:p>
            <a:r>
              <a:rPr lang="en-US" dirty="0"/>
              <a:t>To the extent that filling the inexplicable gaps is the stated goal of language-specific or so-called emergentist sonority hierarchies, I find much wisdom in this approach. However, when an explanation is available, as I believe to be the case in Bavarian German [</a:t>
            </a:r>
            <a:r>
              <a:rPr lang="en-US" dirty="0" err="1"/>
              <a:t>ɾl</a:t>
            </a:r>
            <a:r>
              <a:rPr lang="en-US" dirty="0"/>
              <a:t>], we should take it and look forward to our next challenge. </a:t>
            </a:r>
            <a:endParaRPr lang="en-DE" dirty="0"/>
          </a:p>
          <a:p>
            <a:endParaRPr lang="en-US" dirty="0"/>
          </a:p>
        </p:txBody>
      </p:sp>
    </p:spTree>
    <p:extLst>
      <p:ext uri="{BB962C8B-B14F-4D97-AF65-F5344CB8AC3E}">
        <p14:creationId xmlns:p14="http://schemas.microsoft.com/office/powerpoint/2010/main" val="1513026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5AEA7-A5DD-1547-B94A-C29A874E0661}"/>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BC6D7CE2-E1B7-364A-9C29-D0F4D6C5BDE2}"/>
              </a:ext>
            </a:extLst>
          </p:cNvPr>
          <p:cNvSpPr>
            <a:spLocks noGrp="1"/>
          </p:cNvSpPr>
          <p:nvPr>
            <p:ph idx="1"/>
          </p:nvPr>
        </p:nvSpPr>
        <p:spPr/>
        <p:txBody>
          <a:bodyPr>
            <a:normAutofit fontScale="62500" lnSpcReduction="20000"/>
          </a:bodyPr>
          <a:lstStyle/>
          <a:p>
            <a:r>
              <a:rPr lang="en-DE" dirty="0"/>
              <a:t>Blastland, M. (2019). </a:t>
            </a:r>
            <a:r>
              <a:rPr lang="en-DE" i="1" dirty="0"/>
              <a:t>The hidden half: How the world conceals its secrets</a:t>
            </a:r>
            <a:r>
              <a:rPr lang="en-DE" dirty="0"/>
              <a:t>. Atlantic Books.</a:t>
            </a:r>
          </a:p>
          <a:p>
            <a:r>
              <a:rPr lang="en-DE" dirty="0"/>
              <a:t>Kohler, K. J. (1994). Glottal stops and glottalization in German. </a:t>
            </a:r>
            <a:r>
              <a:rPr lang="en-DE" i="1" dirty="0"/>
              <a:t>Phonetica</a:t>
            </a:r>
            <a:r>
              <a:rPr lang="en-DE" dirty="0"/>
              <a:t>, </a:t>
            </a:r>
            <a:r>
              <a:rPr lang="en-DE" i="1" dirty="0"/>
              <a:t>51</a:t>
            </a:r>
            <a:r>
              <a:rPr lang="en-DE" dirty="0"/>
              <a:t>(1-3), 38-51.</a:t>
            </a:r>
          </a:p>
          <a:p>
            <a:r>
              <a:rPr lang="de-DE" dirty="0" err="1"/>
              <a:t>Lawatsch</a:t>
            </a:r>
            <a:r>
              <a:rPr lang="de-DE" dirty="0"/>
              <a:t>, G. (1945). </a:t>
            </a:r>
            <a:r>
              <a:rPr lang="de-DE" i="1" dirty="0"/>
              <a:t>Die Mundart des Gerichtsbezirks </a:t>
            </a:r>
            <a:r>
              <a:rPr lang="de-DE" i="1" dirty="0" err="1"/>
              <a:t>Oberwölz</a:t>
            </a:r>
            <a:r>
              <a:rPr lang="de-DE" i="1" dirty="0"/>
              <a:t>:(Vokalismus)</a:t>
            </a:r>
            <a:r>
              <a:rPr lang="de-DE" dirty="0"/>
              <a:t>. </a:t>
            </a:r>
            <a:r>
              <a:rPr lang="en-US" dirty="0"/>
              <a:t>Doctoral Dissertation. Graz: Universität Graz. </a:t>
            </a:r>
            <a:endParaRPr lang="en-DE" dirty="0"/>
          </a:p>
          <a:p>
            <a:r>
              <a:rPr lang="en-US" dirty="0"/>
              <a:t>McCulloch</a:t>
            </a:r>
            <a:r>
              <a:rPr lang="en-DE" dirty="0"/>
              <a:t>, </a:t>
            </a:r>
            <a:r>
              <a:rPr lang="en-US" dirty="0"/>
              <a:t>G. and </a:t>
            </a:r>
            <a:r>
              <a:rPr lang="en-US" dirty="0" err="1"/>
              <a:t>Gawne</a:t>
            </a:r>
            <a:r>
              <a:rPr lang="en-US" dirty="0"/>
              <a:t>, L. </a:t>
            </a:r>
            <a:r>
              <a:rPr lang="en-DE" dirty="0"/>
              <a:t>(Host</a:t>
            </a:r>
            <a:r>
              <a:rPr lang="en-US" dirty="0"/>
              <a:t>s</a:t>
            </a:r>
            <a:r>
              <a:rPr lang="en-DE" dirty="0"/>
              <a:t>). (</a:t>
            </a:r>
            <a:r>
              <a:rPr lang="en-US" dirty="0"/>
              <a:t>2020</a:t>
            </a:r>
            <a:r>
              <a:rPr lang="en-DE" dirty="0"/>
              <a:t>, </a:t>
            </a:r>
            <a:r>
              <a:rPr lang="en-US" dirty="0"/>
              <a:t>November 19</a:t>
            </a:r>
            <a:r>
              <a:rPr lang="en-DE" dirty="0"/>
              <a:t>). </a:t>
            </a:r>
            <a:r>
              <a:rPr lang="en-US" dirty="0"/>
              <a:t>50: Climbing the sonority mountain from A to P</a:t>
            </a:r>
            <a:r>
              <a:rPr lang="en-DE" dirty="0"/>
              <a:t> (No. </a:t>
            </a:r>
            <a:r>
              <a:rPr lang="en-US" dirty="0"/>
              <a:t>50</a:t>
            </a:r>
            <a:r>
              <a:rPr lang="en-DE" dirty="0"/>
              <a:t>) [Audio podcast episode]. In </a:t>
            </a:r>
            <a:r>
              <a:rPr lang="en-US" i="1" dirty="0" err="1"/>
              <a:t>Lingthusiasm</a:t>
            </a:r>
            <a:r>
              <a:rPr lang="en-DE" dirty="0"/>
              <a:t>. Production Company. </a:t>
            </a:r>
            <a:r>
              <a:rPr lang="en-US" dirty="0"/>
              <a:t>URL: </a:t>
            </a:r>
            <a:r>
              <a:rPr lang="en-DE" u="sng" dirty="0">
                <a:hlinkClick r:id="rId2"/>
              </a:rPr>
              <a:t>https://lingthusiasm.com/post/635258033226776576/lingthusiasm-episode-50-climbing-the</a:t>
            </a:r>
            <a:endParaRPr lang="en-DE" dirty="0"/>
          </a:p>
          <a:p>
            <a:r>
              <a:rPr lang="en-DE" dirty="0"/>
              <a:t>Noelliste, E. (2019). Bavarian German r-Flapping: Evidence for a dialect-specific sonority hierarchy. </a:t>
            </a:r>
            <a:r>
              <a:rPr lang="en-DE" i="1" dirty="0"/>
              <a:t>Glossa: a journal of general linguistics</a:t>
            </a:r>
            <a:r>
              <a:rPr lang="en-DE" dirty="0"/>
              <a:t>, </a:t>
            </a:r>
            <a:r>
              <a:rPr lang="en-DE" i="1" dirty="0"/>
              <a:t>4</a:t>
            </a:r>
            <a:r>
              <a:rPr lang="en-DE" dirty="0"/>
              <a:t>(1)</a:t>
            </a:r>
            <a:r>
              <a:rPr lang="en-US" dirty="0"/>
              <a:t>.</a:t>
            </a:r>
            <a:endParaRPr lang="en-DE" dirty="0"/>
          </a:p>
          <a:p>
            <a:r>
              <a:rPr lang="en-DE" dirty="0"/>
              <a:t>Parker, S. (2008). Sound level protrusions as physical correlates of sonority. </a:t>
            </a:r>
            <a:r>
              <a:rPr lang="en-DE" i="1" dirty="0"/>
              <a:t>Journal of phonetics</a:t>
            </a:r>
            <a:r>
              <a:rPr lang="en-DE" dirty="0"/>
              <a:t>, </a:t>
            </a:r>
            <a:r>
              <a:rPr lang="en-DE" i="1" dirty="0"/>
              <a:t>36</a:t>
            </a:r>
            <a:r>
              <a:rPr lang="en-DE" dirty="0"/>
              <a:t>(1), 55-90. DOI:</a:t>
            </a:r>
            <a:r>
              <a:rPr lang="en-US" dirty="0"/>
              <a:t> </a:t>
            </a:r>
            <a:r>
              <a:rPr lang="en-DE" dirty="0"/>
              <a:t>https://doi.org/10.1016/j.wocn.2007.09.00</a:t>
            </a:r>
          </a:p>
          <a:p>
            <a:r>
              <a:rPr lang="en-US" dirty="0"/>
              <a:t>Parker, S. (2011). Sonority. In Marc van </a:t>
            </a:r>
            <a:r>
              <a:rPr lang="en-US" dirty="0" err="1"/>
              <a:t>Oostendorp</a:t>
            </a:r>
            <a:r>
              <a:rPr lang="en-US" dirty="0"/>
              <a:t>, Colin J. Ewen, Elizabeth Hume &amp; Keren Rice (eds.), </a:t>
            </a:r>
            <a:r>
              <a:rPr lang="en-US" i="1" dirty="0"/>
              <a:t>The Blackwell companion to phonology</a:t>
            </a:r>
            <a:r>
              <a:rPr lang="en-US" dirty="0"/>
              <a:t>, 1160–1184. Oxford: Wiley-Blackwell. DOI :https://</a:t>
            </a:r>
            <a:r>
              <a:rPr lang="en-US" dirty="0" err="1"/>
              <a:t>doi.org</a:t>
            </a:r>
            <a:r>
              <a:rPr lang="en-US" dirty="0"/>
              <a:t>/10.1002/9781444335262.wbctp0049</a:t>
            </a:r>
            <a:endParaRPr lang="en-DE" dirty="0"/>
          </a:p>
          <a:p>
            <a:r>
              <a:rPr lang="en-DE" dirty="0"/>
              <a:t>Sproat, R., &amp; Fujimura, O. (1993). Allophonic variation in English /l/ and its implications for phonetic implementation. </a:t>
            </a:r>
            <a:r>
              <a:rPr lang="en-DE" i="1" dirty="0"/>
              <a:t>Journal of </a:t>
            </a:r>
            <a:r>
              <a:rPr lang="en-US" i="1" dirty="0"/>
              <a:t>P</a:t>
            </a:r>
            <a:r>
              <a:rPr lang="en-DE" i="1" dirty="0"/>
              <a:t>honetics</a:t>
            </a:r>
            <a:r>
              <a:rPr lang="en-DE" dirty="0"/>
              <a:t>, </a:t>
            </a:r>
            <a:r>
              <a:rPr lang="en-DE" i="1" dirty="0"/>
              <a:t>21</a:t>
            </a:r>
            <a:r>
              <a:rPr lang="en-DE" dirty="0"/>
              <a:t>(3), 291-311.</a:t>
            </a:r>
          </a:p>
          <a:p>
            <a:endParaRPr lang="en-US" dirty="0"/>
          </a:p>
        </p:txBody>
      </p:sp>
    </p:spTree>
    <p:extLst>
      <p:ext uri="{BB962C8B-B14F-4D97-AF65-F5344CB8AC3E}">
        <p14:creationId xmlns:p14="http://schemas.microsoft.com/office/powerpoint/2010/main" val="82789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D6309531-94CD-4CF6-AACE-80EC085E0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9E646A-4200-6140-86D1-E751235F9B1E}"/>
              </a:ext>
            </a:extLst>
          </p:cNvPr>
          <p:cNvSpPr>
            <a:spLocks noGrp="1"/>
          </p:cNvSpPr>
          <p:nvPr>
            <p:ph type="title"/>
          </p:nvPr>
        </p:nvSpPr>
        <p:spPr>
          <a:xfrm>
            <a:off x="5146159" y="685800"/>
            <a:ext cx="6238688" cy="1382233"/>
          </a:xfrm>
        </p:spPr>
        <p:txBody>
          <a:bodyPr>
            <a:normAutofit/>
          </a:bodyPr>
          <a:lstStyle/>
          <a:p>
            <a:r>
              <a:rPr lang="en-US" dirty="0"/>
              <a:t>Roadmap</a:t>
            </a:r>
          </a:p>
        </p:txBody>
      </p:sp>
      <p:pic>
        <p:nvPicPr>
          <p:cNvPr id="24" name="Picture 23" descr="Empty road leading towards mountains">
            <a:extLst>
              <a:ext uri="{FF2B5EF4-FFF2-40B4-BE49-F238E27FC236}">
                <a16:creationId xmlns:a16="http://schemas.microsoft.com/office/drawing/2014/main" id="{30D4E471-93EB-9D2A-4DDD-F60E6A685B16}"/>
              </a:ext>
            </a:extLst>
          </p:cNvPr>
          <p:cNvPicPr>
            <a:picLocks noChangeAspect="1"/>
          </p:cNvPicPr>
          <p:nvPr/>
        </p:nvPicPr>
        <p:blipFill rotWithShape="1">
          <a:blip r:embed="rId2"/>
          <a:srcRect l="31332" r="20445" b="2"/>
          <a:stretch/>
        </p:blipFill>
        <p:spPr>
          <a:xfrm>
            <a:off x="20" y="-7444"/>
            <a:ext cx="4966427" cy="6874330"/>
          </a:xfrm>
          <a:custGeom>
            <a:avLst/>
            <a:gdLst/>
            <a:ahLst/>
            <a:cxnLst/>
            <a:rect l="l" t="t" r="r" b="b"/>
            <a:pathLst>
              <a:path w="4966447" h="6874330">
                <a:moveTo>
                  <a:pt x="0" y="0"/>
                </a:moveTo>
                <a:lnTo>
                  <a:pt x="4966447" y="0"/>
                </a:lnTo>
                <a:lnTo>
                  <a:pt x="3355712" y="6874330"/>
                </a:lnTo>
                <a:lnTo>
                  <a:pt x="0" y="6874330"/>
                </a:lnTo>
                <a:close/>
              </a:path>
            </a:pathLst>
          </a:custGeom>
        </p:spPr>
      </p:pic>
      <p:sp>
        <p:nvSpPr>
          <p:cNvPr id="3" name="Content Placeholder 2">
            <a:extLst>
              <a:ext uri="{FF2B5EF4-FFF2-40B4-BE49-F238E27FC236}">
                <a16:creationId xmlns:a16="http://schemas.microsoft.com/office/drawing/2014/main" id="{E1936727-B35B-5749-946C-1B7C4211B19D}"/>
              </a:ext>
            </a:extLst>
          </p:cNvPr>
          <p:cNvSpPr>
            <a:spLocks noGrp="1"/>
          </p:cNvSpPr>
          <p:nvPr>
            <p:ph idx="1"/>
          </p:nvPr>
        </p:nvSpPr>
        <p:spPr>
          <a:xfrm>
            <a:off x="5146158" y="2301949"/>
            <a:ext cx="6238687" cy="4022650"/>
          </a:xfrm>
        </p:spPr>
        <p:txBody>
          <a:bodyPr>
            <a:normAutofit/>
          </a:bodyPr>
          <a:lstStyle/>
          <a:p>
            <a:pPr marL="457200" indent="-457200">
              <a:buFont typeface="+mj-lt"/>
              <a:buAutoNum type="arabicPeriod"/>
            </a:pPr>
            <a:r>
              <a:rPr lang="en-US" dirty="0"/>
              <a:t>The Kerl-Problem: What is it? </a:t>
            </a:r>
          </a:p>
          <a:p>
            <a:pPr marL="457200" indent="-457200">
              <a:buFont typeface="+mj-lt"/>
              <a:buAutoNum type="arabicPeriod"/>
            </a:pPr>
            <a:r>
              <a:rPr lang="en-US" dirty="0"/>
              <a:t>Issue 1</a:t>
            </a:r>
          </a:p>
          <a:p>
            <a:pPr marL="457200" indent="-457200">
              <a:buFont typeface="+mj-lt"/>
              <a:buAutoNum type="arabicPeriod"/>
            </a:pPr>
            <a:r>
              <a:rPr lang="en-US" dirty="0"/>
              <a:t>Issue 2</a:t>
            </a:r>
          </a:p>
          <a:p>
            <a:pPr marL="457200" indent="-457200">
              <a:buFont typeface="+mj-lt"/>
              <a:buAutoNum type="arabicPeriod"/>
            </a:pPr>
            <a:r>
              <a:rPr lang="en-US" dirty="0"/>
              <a:t>Conclusion</a:t>
            </a:r>
          </a:p>
        </p:txBody>
      </p:sp>
      <p:cxnSp>
        <p:nvCxnSpPr>
          <p:cNvPr id="30" name="Straight Connector 29">
            <a:extLst>
              <a:ext uri="{FF2B5EF4-FFF2-40B4-BE49-F238E27FC236}">
                <a16:creationId xmlns:a16="http://schemas.microsoft.com/office/drawing/2014/main" id="{F75BF611-D2A5-4454-8C47-95B0BC4228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627455" y="-19394"/>
            <a:ext cx="806149" cy="687739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9167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2171661-0838-4942-A149-8C1B78926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D92677-9F17-194A-91FA-96E9FE823038}"/>
              </a:ext>
            </a:extLst>
          </p:cNvPr>
          <p:cNvSpPr>
            <a:spLocks noGrp="1"/>
          </p:cNvSpPr>
          <p:nvPr>
            <p:ph type="title"/>
          </p:nvPr>
        </p:nvSpPr>
        <p:spPr>
          <a:xfrm>
            <a:off x="1114426" y="533400"/>
            <a:ext cx="4529138" cy="1671639"/>
          </a:xfrm>
        </p:spPr>
        <p:txBody>
          <a:bodyPr>
            <a:normAutofit/>
          </a:bodyPr>
          <a:lstStyle/>
          <a:p>
            <a:r>
              <a:rPr lang="en-US" sz="3700"/>
              <a:t>1. The Kerl-Problem: What is it? </a:t>
            </a:r>
            <a:r>
              <a:rPr lang="en-US" sz="3700" i="0"/>
              <a:t> </a:t>
            </a:r>
            <a:endParaRPr lang="en-US" sz="3700"/>
          </a:p>
        </p:txBody>
      </p:sp>
      <p:sp>
        <p:nvSpPr>
          <p:cNvPr id="3" name="Content Placeholder 2">
            <a:extLst>
              <a:ext uri="{FF2B5EF4-FFF2-40B4-BE49-F238E27FC236}">
                <a16:creationId xmlns:a16="http://schemas.microsoft.com/office/drawing/2014/main" id="{D359062C-20B8-CE41-A6FE-45324EEADEF7}"/>
              </a:ext>
            </a:extLst>
          </p:cNvPr>
          <p:cNvSpPr>
            <a:spLocks noGrp="1"/>
          </p:cNvSpPr>
          <p:nvPr>
            <p:ph idx="1"/>
          </p:nvPr>
        </p:nvSpPr>
        <p:spPr>
          <a:xfrm>
            <a:off x="1104900" y="2205038"/>
            <a:ext cx="4405314" cy="4119561"/>
          </a:xfrm>
        </p:spPr>
        <p:txBody>
          <a:bodyPr>
            <a:normAutofit/>
          </a:bodyPr>
          <a:lstStyle/>
          <a:p>
            <a:r>
              <a:rPr lang="en-US" dirty="0"/>
              <a:t>In Bavarian German, there are many words that end in &lt;-</a:t>
            </a:r>
            <a:r>
              <a:rPr lang="en-US" dirty="0" err="1"/>
              <a:t>erl</a:t>
            </a:r>
            <a:r>
              <a:rPr lang="en-US" dirty="0"/>
              <a:t>&gt;. </a:t>
            </a:r>
          </a:p>
          <a:p>
            <a:r>
              <a:rPr lang="en-US" dirty="0"/>
              <a:t>Some are words ending &lt;</a:t>
            </a:r>
            <a:r>
              <a:rPr lang="en-US" dirty="0" err="1"/>
              <a:t>rl</a:t>
            </a:r>
            <a:r>
              <a:rPr lang="en-US" dirty="0"/>
              <a:t>&gt; in Standard German e.g. </a:t>
            </a:r>
            <a:r>
              <a:rPr lang="en-US" i="1" dirty="0"/>
              <a:t>Kerl</a:t>
            </a:r>
            <a:r>
              <a:rPr lang="en-US" dirty="0"/>
              <a:t>, </a:t>
            </a:r>
            <a:r>
              <a:rPr lang="en-US" i="1" dirty="0"/>
              <a:t>Karl</a:t>
            </a:r>
            <a:endParaRPr lang="en-US" dirty="0"/>
          </a:p>
          <a:p>
            <a:r>
              <a:rPr lang="en-US" dirty="0"/>
              <a:t>Others are from the diminutive suffix e.g. </a:t>
            </a:r>
            <a:r>
              <a:rPr lang="en-US" i="1" dirty="0" err="1"/>
              <a:t>Kasperl</a:t>
            </a:r>
            <a:r>
              <a:rPr lang="en-US" i="1" dirty="0"/>
              <a:t>, </a:t>
            </a:r>
            <a:r>
              <a:rPr lang="en-US" i="1" dirty="0" err="1"/>
              <a:t>Schmankerl</a:t>
            </a:r>
            <a:r>
              <a:rPr lang="en-US" i="1" dirty="0"/>
              <a:t>, </a:t>
            </a:r>
            <a:r>
              <a:rPr lang="en-US" i="1" dirty="0" err="1"/>
              <a:t>Steckerlfisch</a:t>
            </a:r>
            <a:r>
              <a:rPr lang="en-US" i="1" dirty="0"/>
              <a:t>. </a:t>
            </a:r>
          </a:p>
          <a:p>
            <a:r>
              <a:rPr lang="en-US" dirty="0"/>
              <a:t>Data modified from </a:t>
            </a:r>
            <a:r>
              <a:rPr lang="en-US" dirty="0" err="1"/>
              <a:t>Noelliste</a:t>
            </a:r>
            <a:r>
              <a:rPr lang="en-US" dirty="0"/>
              <a:t> (2019: 13). </a:t>
            </a:r>
          </a:p>
        </p:txBody>
      </p:sp>
      <p:cxnSp>
        <p:nvCxnSpPr>
          <p:cNvPr id="12" name="Straight Connector 11">
            <a:extLst>
              <a:ext uri="{FF2B5EF4-FFF2-40B4-BE49-F238E27FC236}">
                <a16:creationId xmlns:a16="http://schemas.microsoft.com/office/drawing/2014/main" id="{BB04A404-AF1E-4EC9-AF7D-46C68BFCEB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430398" y="-1"/>
            <a:ext cx="2559923"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1874503-FE8B-408C-ABAF-2B72BAC296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9741182" y="0"/>
            <a:ext cx="725518"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Table 4">
            <a:extLst>
              <a:ext uri="{FF2B5EF4-FFF2-40B4-BE49-F238E27FC236}">
                <a16:creationId xmlns:a16="http://schemas.microsoft.com/office/drawing/2014/main" id="{E086BC7A-6837-BF49-9D50-9547D47EBB62}"/>
              </a:ext>
            </a:extLst>
          </p:cNvPr>
          <p:cNvGraphicFramePr>
            <a:graphicFrameLocks noGrp="1"/>
          </p:cNvGraphicFramePr>
          <p:nvPr>
            <p:extLst>
              <p:ext uri="{D42A27DB-BD31-4B8C-83A1-F6EECF244321}">
                <p14:modId xmlns:p14="http://schemas.microsoft.com/office/powerpoint/2010/main" val="1917068976"/>
              </p:ext>
            </p:extLst>
          </p:nvPr>
        </p:nvGraphicFramePr>
        <p:xfrm>
          <a:off x="6096001" y="1678150"/>
          <a:ext cx="5562601" cy="3775849"/>
        </p:xfrm>
        <a:graphic>
          <a:graphicData uri="http://schemas.openxmlformats.org/drawingml/2006/table">
            <a:tbl>
              <a:tblPr firstRow="1" firstCol="1" bandRow="1">
                <a:tableStyleId>{5C22544A-7EE6-4342-B048-85BDC9FD1C3A}</a:tableStyleId>
              </a:tblPr>
              <a:tblGrid>
                <a:gridCol w="510539">
                  <a:extLst>
                    <a:ext uri="{9D8B030D-6E8A-4147-A177-3AD203B41FA5}">
                      <a16:colId xmlns:a16="http://schemas.microsoft.com/office/drawing/2014/main" val="2270570026"/>
                    </a:ext>
                  </a:extLst>
                </a:gridCol>
                <a:gridCol w="1645920">
                  <a:extLst>
                    <a:ext uri="{9D8B030D-6E8A-4147-A177-3AD203B41FA5}">
                      <a16:colId xmlns:a16="http://schemas.microsoft.com/office/drawing/2014/main" val="2481344865"/>
                    </a:ext>
                  </a:extLst>
                </a:gridCol>
                <a:gridCol w="1965960">
                  <a:extLst>
                    <a:ext uri="{9D8B030D-6E8A-4147-A177-3AD203B41FA5}">
                      <a16:colId xmlns:a16="http://schemas.microsoft.com/office/drawing/2014/main" val="1755032852"/>
                    </a:ext>
                  </a:extLst>
                </a:gridCol>
                <a:gridCol w="1440182">
                  <a:extLst>
                    <a:ext uri="{9D8B030D-6E8A-4147-A177-3AD203B41FA5}">
                      <a16:colId xmlns:a16="http://schemas.microsoft.com/office/drawing/2014/main" val="4045764366"/>
                    </a:ext>
                  </a:extLst>
                </a:gridCol>
              </a:tblGrid>
              <a:tr h="726769">
                <a:tc>
                  <a:txBody>
                    <a:bodyPr/>
                    <a:lstStyle/>
                    <a:p>
                      <a:endParaRPr lang="en-DE"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dirty="0">
                          <a:effectLst/>
                          <a:latin typeface="Times New Roman" panose="02020603050405020304" pitchFamily="18" charset="0"/>
                          <a:cs typeface="Times New Roman" panose="02020603050405020304" pitchFamily="18" charset="0"/>
                        </a:rPr>
                        <a:t>Phonetic Form </a:t>
                      </a:r>
                      <a:endParaRPr lang="en-DE"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German Orthography</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Gloss</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716145165"/>
                  </a:ext>
                </a:extLst>
              </a:tr>
              <a:tr h="396420">
                <a:tc>
                  <a:txBody>
                    <a:bodyPr/>
                    <a:lstStyle/>
                    <a:p>
                      <a:r>
                        <a:rPr lang="en-DE" sz="2200" dirty="0">
                          <a:effectLst/>
                          <a:latin typeface="Times New Roman" panose="02020603050405020304" pitchFamily="18" charset="0"/>
                          <a:ea typeface="Times New Roman" panose="02020603050405020304" pitchFamily="18" charset="0"/>
                          <a:cs typeface="Times New Roman" panose="02020603050405020304" pitchFamily="18" charset="0"/>
                        </a:rPr>
                        <a:t>a.</a:t>
                      </a: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[kɔ.ɾl̩]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Karl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‘Charles’</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2131049706"/>
                  </a:ext>
                </a:extLst>
              </a:tr>
              <a:tr h="396420">
                <a:tc>
                  <a:txBody>
                    <a:bodyPr/>
                    <a:lstStyle/>
                    <a:p>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[kɛ.ɾl̩]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Kerl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‘guy’</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2115755507"/>
                  </a:ext>
                </a:extLst>
              </a:tr>
              <a:tr h="396420">
                <a:tc>
                  <a:txBody>
                    <a:bodyPr/>
                    <a:lstStyle/>
                    <a:p>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[kvɪ.ɾl̩]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Quirl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‘beater’</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460268806"/>
                  </a:ext>
                </a:extLst>
              </a:tr>
              <a:tr h="396420">
                <a:tc>
                  <a:txBody>
                    <a:bodyPr/>
                    <a:lstStyle/>
                    <a:p>
                      <a:r>
                        <a:rPr lang="en-DE" sz="2200" dirty="0">
                          <a:effectLst/>
                          <a:latin typeface="Times New Roman" panose="02020603050405020304" pitchFamily="18" charset="0"/>
                          <a:ea typeface="Times New Roman" panose="02020603050405020304" pitchFamily="18" charset="0"/>
                          <a:cs typeface="Times New Roman" panose="02020603050405020304" pitchFamily="18" charset="0"/>
                        </a:rPr>
                        <a:t>b. </a:t>
                      </a: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[ʃmaŋ.kə.ɾl̩]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Schmankerl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‘delicacy’</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1166473910"/>
                  </a:ext>
                </a:extLst>
              </a:tr>
              <a:tr h="396420">
                <a:tc>
                  <a:txBody>
                    <a:bodyPr/>
                    <a:lstStyle/>
                    <a:p>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[ka.ʃpə.ɾl̩]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Kasperl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‘clown’</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1454598335"/>
                  </a:ext>
                </a:extLst>
              </a:tr>
              <a:tr h="396420">
                <a:tc>
                  <a:txBody>
                    <a:bodyPr/>
                    <a:lstStyle/>
                    <a:p>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[sa.kə.ɾl̩]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Sackerl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‘bag’</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3609289038"/>
                  </a:ext>
                </a:extLst>
              </a:tr>
              <a:tr h="396420">
                <a:tc>
                  <a:txBody>
                    <a:bodyPr/>
                    <a:lstStyle/>
                    <a:p>
                      <a:endParaRPr lang="en-DE"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dirty="0">
                          <a:effectLst/>
                          <a:latin typeface="Times New Roman" panose="02020603050405020304" pitchFamily="18" charset="0"/>
                          <a:cs typeface="Times New Roman" panose="02020603050405020304" pitchFamily="18" charset="0"/>
                        </a:rPr>
                        <a:t>[</a:t>
                      </a:r>
                      <a:r>
                        <a:rPr lang="en-US" sz="2200" dirty="0" err="1">
                          <a:effectLst/>
                          <a:latin typeface="Times New Roman" panose="02020603050405020304" pitchFamily="18" charset="0"/>
                          <a:cs typeface="Times New Roman" panose="02020603050405020304" pitchFamily="18" charset="0"/>
                        </a:rPr>
                        <a:t>tsveɐ</a:t>
                      </a:r>
                      <a:r>
                        <a:rPr lang="en-US" sz="2200" dirty="0">
                          <a:effectLst/>
                          <a:latin typeface="Times New Roman" panose="02020603050405020304" pitchFamily="18" charset="0"/>
                          <a:cs typeface="Times New Roman" panose="02020603050405020304" pitchFamily="18" charset="0"/>
                        </a:rPr>
                        <a:t>̯.</a:t>
                      </a:r>
                      <a:r>
                        <a:rPr lang="en-US" sz="2200" dirty="0" err="1">
                          <a:effectLst/>
                          <a:latin typeface="Times New Roman" panose="02020603050405020304" pitchFamily="18" charset="0"/>
                          <a:cs typeface="Times New Roman" panose="02020603050405020304" pitchFamily="18" charset="0"/>
                        </a:rPr>
                        <a:t>gə.ɾl</a:t>
                      </a:r>
                      <a:r>
                        <a:rPr lang="en-US" sz="2200" dirty="0">
                          <a:effectLst/>
                          <a:latin typeface="Times New Roman" panose="02020603050405020304" pitchFamily="18" charset="0"/>
                          <a:cs typeface="Times New Roman" panose="02020603050405020304" pitchFamily="18" charset="0"/>
                        </a:rPr>
                        <a:t>̩]</a:t>
                      </a:r>
                      <a:endParaRPr lang="en-DE"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a:effectLst/>
                          <a:latin typeface="Times New Roman" panose="02020603050405020304" pitchFamily="18" charset="0"/>
                          <a:cs typeface="Times New Roman" panose="02020603050405020304" pitchFamily="18" charset="0"/>
                        </a:rPr>
                        <a:t>Zwergerl</a:t>
                      </a:r>
                      <a:endParaRPr lang="en-DE" sz="2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tc>
                  <a:txBody>
                    <a:bodyPr/>
                    <a:lstStyle/>
                    <a:p>
                      <a:r>
                        <a:rPr lang="en-US" sz="2200" dirty="0">
                          <a:effectLst/>
                          <a:latin typeface="Times New Roman" panose="02020603050405020304" pitchFamily="18" charset="0"/>
                          <a:cs typeface="Times New Roman" panose="02020603050405020304" pitchFamily="18" charset="0"/>
                        </a:rPr>
                        <a:t>‘munchkin’</a:t>
                      </a:r>
                      <a:endParaRPr lang="en-DE" sz="2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3881" marR="123881" marT="0" marB="0"/>
                </a:tc>
                <a:extLst>
                  <a:ext uri="{0D108BD9-81ED-4DB2-BD59-A6C34878D82A}">
                    <a16:rowId xmlns:a16="http://schemas.microsoft.com/office/drawing/2014/main" val="1757315212"/>
                  </a:ext>
                </a:extLst>
              </a:tr>
            </a:tbl>
          </a:graphicData>
        </a:graphic>
      </p:graphicFrame>
    </p:spTree>
    <p:extLst>
      <p:ext uri="{BB962C8B-B14F-4D97-AF65-F5344CB8AC3E}">
        <p14:creationId xmlns:p14="http://schemas.microsoft.com/office/powerpoint/2010/main" val="1087314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2171661-0838-4942-A149-8C1B78926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D92677-9F17-194A-91FA-96E9FE823038}"/>
              </a:ext>
            </a:extLst>
          </p:cNvPr>
          <p:cNvSpPr>
            <a:spLocks noGrp="1"/>
          </p:cNvSpPr>
          <p:nvPr>
            <p:ph type="title"/>
          </p:nvPr>
        </p:nvSpPr>
        <p:spPr>
          <a:xfrm>
            <a:off x="1114426" y="533400"/>
            <a:ext cx="4529138" cy="1671639"/>
          </a:xfrm>
        </p:spPr>
        <p:txBody>
          <a:bodyPr>
            <a:normAutofit/>
          </a:bodyPr>
          <a:lstStyle/>
          <a:p>
            <a:r>
              <a:rPr lang="en-US" sz="3700"/>
              <a:t>1. The Kerl-Problem: What is it? </a:t>
            </a:r>
            <a:r>
              <a:rPr lang="en-US" sz="3700" i="0"/>
              <a:t> </a:t>
            </a:r>
            <a:endParaRPr lang="en-US" sz="3700"/>
          </a:p>
        </p:txBody>
      </p:sp>
      <p:sp>
        <p:nvSpPr>
          <p:cNvPr id="3" name="Content Placeholder 2">
            <a:extLst>
              <a:ext uri="{FF2B5EF4-FFF2-40B4-BE49-F238E27FC236}">
                <a16:creationId xmlns:a16="http://schemas.microsoft.com/office/drawing/2014/main" id="{D359062C-20B8-CE41-A6FE-45324EEADEF7}"/>
              </a:ext>
            </a:extLst>
          </p:cNvPr>
          <p:cNvSpPr>
            <a:spLocks noGrp="1"/>
          </p:cNvSpPr>
          <p:nvPr>
            <p:ph idx="1"/>
          </p:nvPr>
        </p:nvSpPr>
        <p:spPr>
          <a:xfrm>
            <a:off x="1104900" y="2205039"/>
            <a:ext cx="7993380" cy="3532822"/>
          </a:xfrm>
        </p:spPr>
        <p:txBody>
          <a:bodyPr>
            <a:normAutofit fontScale="70000" lnSpcReduction="20000"/>
          </a:bodyPr>
          <a:lstStyle/>
          <a:p>
            <a:r>
              <a:rPr lang="en-US" dirty="0" err="1"/>
              <a:t>Noelliste</a:t>
            </a:r>
            <a:r>
              <a:rPr lang="en-US" dirty="0"/>
              <a:t> (2019) discusses these data in detail and I would like to discuss two issues that came up for me when reading that work.</a:t>
            </a:r>
          </a:p>
          <a:p>
            <a:r>
              <a:rPr lang="en-US" dirty="0"/>
              <a:t>The central question here is: What is the best phonological interpretation of these data with [</a:t>
            </a:r>
            <a:r>
              <a:rPr lang="en-US" dirty="0" err="1"/>
              <a:t>ɾl</a:t>
            </a:r>
            <a:r>
              <a:rPr lang="en-US" dirty="0"/>
              <a:t>]? </a:t>
            </a:r>
          </a:p>
          <a:p>
            <a:r>
              <a:rPr lang="en-US" dirty="0"/>
              <a:t>Notably, other sources on Bavarian German may transcribe these differently e.g. &lt;</a:t>
            </a:r>
            <a:r>
              <a:rPr lang="en-US" dirty="0" err="1"/>
              <a:t>erl</a:t>
            </a:r>
            <a:r>
              <a:rPr lang="en-US" dirty="0"/>
              <a:t>&gt; as [</a:t>
            </a:r>
            <a:r>
              <a:rPr lang="en-US" dirty="0" err="1"/>
              <a:t>ɐl</a:t>
            </a:r>
            <a:r>
              <a:rPr lang="en-US" dirty="0"/>
              <a:t>], [</a:t>
            </a:r>
            <a:r>
              <a:rPr lang="en-US" dirty="0" err="1"/>
              <a:t>ɐ</a:t>
            </a:r>
            <a:r>
              <a:rPr lang="en-US" baseline="30000" dirty="0" err="1"/>
              <a:t>d</a:t>
            </a:r>
            <a:r>
              <a:rPr lang="en-US" dirty="0" err="1"/>
              <a:t>l</a:t>
            </a:r>
            <a:r>
              <a:rPr lang="en-US" dirty="0"/>
              <a:t>], [</a:t>
            </a:r>
            <a:r>
              <a:rPr lang="en-US" dirty="0" err="1"/>
              <a:t>ɐ.l</a:t>
            </a:r>
            <a:r>
              <a:rPr lang="en-US" dirty="0"/>
              <a:t>] etc. </a:t>
            </a:r>
          </a:p>
          <a:p>
            <a:endParaRPr lang="en-US" dirty="0"/>
          </a:p>
          <a:p>
            <a:r>
              <a:rPr lang="de-DE" dirty="0" err="1"/>
              <a:t>Lawatsch</a:t>
            </a:r>
            <a:r>
              <a:rPr lang="de-DE" dirty="0"/>
              <a:t> (1945: 39-40) on </a:t>
            </a:r>
            <a:r>
              <a:rPr lang="de-DE" dirty="0" err="1"/>
              <a:t>this</a:t>
            </a:r>
            <a:r>
              <a:rPr lang="de-DE" dirty="0"/>
              <a:t> </a:t>
            </a:r>
            <a:r>
              <a:rPr lang="de-DE" dirty="0" err="1"/>
              <a:t>topic</a:t>
            </a:r>
            <a:r>
              <a:rPr lang="de-DE" dirty="0"/>
              <a:t>: </a:t>
            </a:r>
          </a:p>
          <a:p>
            <a:pPr lvl="1"/>
            <a:r>
              <a:rPr lang="de-DE" dirty="0"/>
              <a:t>„Die Verbindung </a:t>
            </a:r>
            <a:r>
              <a:rPr lang="de-DE" baseline="30000" dirty="0"/>
              <a:t>+</a:t>
            </a:r>
            <a:r>
              <a:rPr lang="de-DE" dirty="0"/>
              <a:t>-</a:t>
            </a:r>
            <a:r>
              <a:rPr lang="de-DE" u="sng" dirty="0" err="1"/>
              <a:t>rl</a:t>
            </a:r>
            <a:r>
              <a:rPr lang="de-DE" dirty="0"/>
              <a:t> und </a:t>
            </a:r>
            <a:r>
              <a:rPr lang="de-DE" baseline="30000" dirty="0"/>
              <a:t>+</a:t>
            </a:r>
            <a:r>
              <a:rPr lang="de-DE" dirty="0"/>
              <a:t>-</a:t>
            </a:r>
            <a:r>
              <a:rPr lang="de-DE" u="sng" dirty="0" err="1"/>
              <a:t>rn</a:t>
            </a:r>
            <a:r>
              <a:rPr lang="de-DE" dirty="0"/>
              <a:t> weisen zunächst einen Lautwandel </a:t>
            </a:r>
            <a:r>
              <a:rPr lang="de-DE" u="sng" dirty="0" err="1"/>
              <a:t>r</a:t>
            </a:r>
            <a:r>
              <a:rPr lang="de-DE" dirty="0"/>
              <a:t> zu </a:t>
            </a:r>
            <a:r>
              <a:rPr lang="de-DE" baseline="30000" dirty="0"/>
              <a:t>+</a:t>
            </a:r>
            <a:r>
              <a:rPr lang="de-DE" u="sng" dirty="0"/>
              <a:t>d</a:t>
            </a:r>
            <a:r>
              <a:rPr lang="de-DE" dirty="0"/>
              <a:t> … und erst hierauf Reduktion bzw. Schwund des </a:t>
            </a:r>
            <a:r>
              <a:rPr lang="de-DE" u="sng" dirty="0"/>
              <a:t>d</a:t>
            </a:r>
            <a:r>
              <a:rPr lang="de-DE" dirty="0"/>
              <a:t> auf. Es wurde also </a:t>
            </a:r>
            <a:r>
              <a:rPr lang="de-DE" baseline="30000" dirty="0"/>
              <a:t>+</a:t>
            </a:r>
            <a:r>
              <a:rPr lang="de-DE" dirty="0"/>
              <a:t>-</a:t>
            </a:r>
            <a:r>
              <a:rPr lang="de-DE" u="sng" dirty="0" err="1"/>
              <a:t>rn</a:t>
            </a:r>
            <a:r>
              <a:rPr lang="de-DE" dirty="0"/>
              <a:t> (bzw. +-</a:t>
            </a:r>
            <a:r>
              <a:rPr lang="de-DE" u="sng" dirty="0" err="1"/>
              <a:t>rrn</a:t>
            </a:r>
            <a:r>
              <a:rPr lang="de-DE" dirty="0"/>
              <a:t>) zu -</a:t>
            </a:r>
            <a:r>
              <a:rPr lang="de-DE" u="sng" dirty="0" err="1"/>
              <a:t>dn</a:t>
            </a:r>
            <a:r>
              <a:rPr lang="de-DE" u="sng" dirty="0"/>
              <a:t>̥</a:t>
            </a:r>
            <a:r>
              <a:rPr lang="de-DE" dirty="0"/>
              <a:t> und </a:t>
            </a:r>
            <a:r>
              <a:rPr lang="de-DE" baseline="30000" dirty="0"/>
              <a:t>+</a:t>
            </a:r>
            <a:r>
              <a:rPr lang="de-DE" dirty="0"/>
              <a:t>-</a:t>
            </a:r>
            <a:r>
              <a:rPr lang="de-DE" u="sng" dirty="0" err="1"/>
              <a:t>rl</a:t>
            </a:r>
            <a:r>
              <a:rPr lang="de-DE" dirty="0"/>
              <a:t> zu -</a:t>
            </a:r>
            <a:r>
              <a:rPr lang="de-DE" u="sng" dirty="0"/>
              <a:t>dl̥</a:t>
            </a:r>
            <a:r>
              <a:rPr lang="de-DE" dirty="0"/>
              <a:t> mit reduziertem </a:t>
            </a:r>
            <a:r>
              <a:rPr lang="de-DE" u="sng" dirty="0"/>
              <a:t>d</a:t>
            </a:r>
            <a:r>
              <a:rPr lang="de-DE" dirty="0"/>
              <a:t> (</a:t>
            </a:r>
            <a:r>
              <a:rPr lang="de-DE" u="sng" dirty="0"/>
              <a:t>d̯</a:t>
            </a:r>
            <a:r>
              <a:rPr lang="de-DE" dirty="0"/>
              <a:t>). Dazu vgl. </a:t>
            </a:r>
            <a:r>
              <a:rPr lang="de-DE" dirty="0" err="1"/>
              <a:t>Kranzmayer</a:t>
            </a:r>
            <a:r>
              <a:rPr lang="de-DE" dirty="0"/>
              <a:t> </a:t>
            </a:r>
            <a:r>
              <a:rPr lang="de-DE" dirty="0" err="1"/>
              <a:t>Srpachsch</a:t>
            </a:r>
            <a:r>
              <a:rPr lang="de-DE" dirty="0"/>
              <a:t>. §9,S.20. (Zur </a:t>
            </a:r>
            <a:r>
              <a:rPr lang="de-DE" dirty="0" err="1"/>
              <a:t>Assimil</a:t>
            </a:r>
            <a:r>
              <a:rPr lang="de-DE" dirty="0"/>
              <a:t>. -</a:t>
            </a:r>
            <a:r>
              <a:rPr lang="de-DE" u="sng" dirty="0" err="1"/>
              <a:t>bn</a:t>
            </a:r>
            <a:r>
              <a:rPr lang="de-DE" u="sng" dirty="0"/>
              <a:t>̥</a:t>
            </a:r>
            <a:r>
              <a:rPr lang="de-DE" dirty="0"/>
              <a:t> &gt; +</a:t>
            </a:r>
            <a:r>
              <a:rPr lang="de-DE" u="sng" dirty="0" err="1"/>
              <a:t>bm</a:t>
            </a:r>
            <a:r>
              <a:rPr lang="de-DE" u="sng" dirty="0"/>
              <a:t>̥</a:t>
            </a:r>
            <a:r>
              <a:rPr lang="de-DE" dirty="0"/>
              <a:t> vgl. §27, 20. ) Beispiele </a:t>
            </a:r>
            <a:r>
              <a:rPr lang="de-DE" dirty="0" err="1"/>
              <a:t>hiefür</a:t>
            </a:r>
            <a:r>
              <a:rPr lang="de-DE" dirty="0"/>
              <a:t> sind: </a:t>
            </a:r>
            <a:r>
              <a:rPr lang="de-DE" u="sng" dirty="0" err="1"/>
              <a:t>ō.l</a:t>
            </a:r>
            <a:r>
              <a:rPr lang="de-DE" u="sng" dirty="0"/>
              <a:t>̥</a:t>
            </a:r>
            <a:r>
              <a:rPr lang="de-DE" dirty="0"/>
              <a:t> f. – „</a:t>
            </a:r>
            <a:r>
              <a:rPr lang="de-DE" dirty="0" err="1"/>
              <a:t>Arl</a:t>
            </a:r>
            <a:r>
              <a:rPr lang="de-DE" dirty="0"/>
              <a:t>“, alte kleine </a:t>
            </a:r>
            <a:r>
              <a:rPr lang="de-DE" dirty="0" err="1"/>
              <a:t>Pflugart</a:t>
            </a:r>
            <a:r>
              <a:rPr lang="de-DE" dirty="0"/>
              <a:t> (vgl. §44, 3b), </a:t>
            </a:r>
            <a:r>
              <a:rPr lang="de-DE" u="sng" dirty="0" err="1"/>
              <a:t>fō.n</a:t>
            </a:r>
            <a:r>
              <a:rPr lang="de-DE" u="sng" dirty="0"/>
              <a:t>̥ </a:t>
            </a:r>
            <a:r>
              <a:rPr lang="de-DE" dirty="0"/>
              <a:t>- fahren;  auch </a:t>
            </a:r>
            <a:r>
              <a:rPr lang="de-DE" u="sng" dirty="0" err="1"/>
              <a:t>e</a:t>
            </a:r>
            <a:r>
              <a:rPr lang="de-DE" u="sng" dirty="0"/>
              <a:t>̄.</a:t>
            </a:r>
            <a:r>
              <a:rPr lang="de-DE" u="sng" dirty="0" err="1"/>
              <a:t>n</a:t>
            </a:r>
            <a:r>
              <a:rPr lang="de-DE" u="sng" dirty="0"/>
              <a:t>̥</a:t>
            </a:r>
            <a:r>
              <a:rPr lang="de-DE" dirty="0"/>
              <a:t> - Erde (mit vorherigem d-Schwund: +</a:t>
            </a:r>
            <a:r>
              <a:rPr lang="de-DE" dirty="0" err="1"/>
              <a:t>ern</a:t>
            </a:r>
            <a:r>
              <a:rPr lang="de-DE" dirty="0"/>
              <a:t> &gt; </a:t>
            </a:r>
            <a:r>
              <a:rPr lang="de-DE" dirty="0" err="1"/>
              <a:t>ēd̯n</a:t>
            </a:r>
            <a:r>
              <a:rPr lang="de-DE" dirty="0"/>
              <a:t>̥ &gt; </a:t>
            </a:r>
            <a:r>
              <a:rPr lang="de-DE" dirty="0" err="1"/>
              <a:t>e</a:t>
            </a:r>
            <a:r>
              <a:rPr lang="de-DE" dirty="0"/>
              <a:t>̄.</a:t>
            </a:r>
            <a:r>
              <a:rPr lang="de-DE" dirty="0" err="1"/>
              <a:t>n</a:t>
            </a:r>
            <a:r>
              <a:rPr lang="de-DE" dirty="0"/>
              <a:t>̥); </a:t>
            </a:r>
            <a:r>
              <a:rPr lang="de-DE" u="sng" dirty="0" err="1"/>
              <a:t>wō.n</a:t>
            </a:r>
            <a:r>
              <a:rPr lang="de-DE" u="sng" dirty="0"/>
              <a:t>̥</a:t>
            </a:r>
            <a:r>
              <a:rPr lang="de-DE" dirty="0"/>
              <a:t> - geworden; </a:t>
            </a:r>
            <a:r>
              <a:rPr lang="de-DE" dirty="0" err="1"/>
              <a:t>ausserdem</a:t>
            </a:r>
            <a:r>
              <a:rPr lang="de-DE" dirty="0"/>
              <a:t> mit Vereinfachung des ursprünglichem </a:t>
            </a:r>
            <a:r>
              <a:rPr lang="de-DE" dirty="0" err="1"/>
              <a:t>rr</a:t>
            </a:r>
            <a:r>
              <a:rPr lang="de-DE" dirty="0"/>
              <a:t>; </a:t>
            </a:r>
            <a:r>
              <a:rPr lang="de-DE" u="sng" dirty="0" err="1"/>
              <a:t>gō.n</a:t>
            </a:r>
            <a:r>
              <a:rPr lang="de-DE" dirty="0"/>
              <a:t>, m. – Karren …, </a:t>
            </a:r>
            <a:r>
              <a:rPr lang="de-DE" u="sng" dirty="0" err="1"/>
              <a:t>špei</a:t>
            </a:r>
            <a:r>
              <a:rPr lang="de-DE" u="sng" dirty="0"/>
              <a:t>̯.</a:t>
            </a:r>
            <a:r>
              <a:rPr lang="de-DE" u="sng" dirty="0" err="1"/>
              <a:t>n</a:t>
            </a:r>
            <a:r>
              <a:rPr lang="de-DE" u="sng" dirty="0"/>
              <a:t>̥</a:t>
            </a:r>
            <a:r>
              <a:rPr lang="de-DE" dirty="0"/>
              <a:t> - sperren u.a.“</a:t>
            </a:r>
            <a:r>
              <a:rPr lang="en-DE" dirty="0"/>
              <a:t> </a:t>
            </a:r>
            <a:r>
              <a:rPr lang="en-US" dirty="0"/>
              <a:t>  </a:t>
            </a:r>
          </a:p>
          <a:p>
            <a:endParaRPr lang="en-US" dirty="0"/>
          </a:p>
        </p:txBody>
      </p:sp>
      <p:cxnSp>
        <p:nvCxnSpPr>
          <p:cNvPr id="12" name="Straight Connector 11">
            <a:extLst>
              <a:ext uri="{FF2B5EF4-FFF2-40B4-BE49-F238E27FC236}">
                <a16:creationId xmlns:a16="http://schemas.microsoft.com/office/drawing/2014/main" id="{BB04A404-AF1E-4EC9-AF7D-46C68BFCEB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430398" y="-1"/>
            <a:ext cx="2559923"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1874503-FE8B-408C-ABAF-2B72BAC296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9741182" y="0"/>
            <a:ext cx="725518"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9647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D16DE02-C2C8-477C-9FD7-70A983BDEA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13AF29F-D5EC-4489-BF8F-3B356C5972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3"/>
            <a:ext cx="12192000" cy="20089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60173A01-F891-430E-B39E-483E711B20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E0363E9-7CD0-497E-88D7-9401364903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478117" y="0"/>
            <a:ext cx="340591" cy="200955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CCD4B14-FFCC-4CE5-BC9D-DF47AA1AD7F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1150" y="1171094"/>
            <a:ext cx="4860850" cy="82402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5DED734-54E5-48ED-AEE6-165F24827C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8968704" y="0"/>
            <a:ext cx="2147217" cy="199511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2215AD2-D716-964B-9426-C19A61C689A5}"/>
              </a:ext>
            </a:extLst>
          </p:cNvPr>
          <p:cNvSpPr>
            <a:spLocks noGrp="1"/>
          </p:cNvSpPr>
          <p:nvPr>
            <p:ph type="title"/>
          </p:nvPr>
        </p:nvSpPr>
        <p:spPr>
          <a:xfrm>
            <a:off x="1129553" y="584791"/>
            <a:ext cx="10064376" cy="1086847"/>
          </a:xfrm>
        </p:spPr>
        <p:txBody>
          <a:bodyPr>
            <a:normAutofit/>
          </a:bodyPr>
          <a:lstStyle/>
          <a:p>
            <a:r>
              <a:rPr lang="en-US" dirty="0"/>
              <a:t>2. Issue 1: </a:t>
            </a:r>
            <a:r>
              <a:rPr lang="en-US" i="0" cap="none" dirty="0"/>
              <a:t>is /</a:t>
            </a:r>
            <a:r>
              <a:rPr lang="en-US" i="0" cap="none" dirty="0" err="1"/>
              <a:t>ʀl</a:t>
            </a:r>
            <a:r>
              <a:rPr lang="en-US" i="0" cap="none" dirty="0"/>
              <a:t>/ </a:t>
            </a:r>
            <a:r>
              <a:rPr lang="en-US" i="0" cap="none" dirty="0">
                <a:sym typeface="Wingdings" pitchFamily="2" charset="2"/>
              </a:rPr>
              <a:t> [</a:t>
            </a:r>
            <a:r>
              <a:rPr lang="en-US" i="0" cap="none" dirty="0" err="1">
                <a:sym typeface="Wingdings" pitchFamily="2" charset="2"/>
              </a:rPr>
              <a:t>ɾl</a:t>
            </a:r>
            <a:r>
              <a:rPr lang="en-US" i="0" cap="none" dirty="0">
                <a:sym typeface="Wingdings" pitchFamily="2" charset="2"/>
              </a:rPr>
              <a:t>] correct?</a:t>
            </a:r>
            <a:r>
              <a:rPr lang="en-US" cap="none" dirty="0"/>
              <a:t> </a:t>
            </a:r>
            <a:endParaRPr lang="en-US" dirty="0"/>
          </a:p>
        </p:txBody>
      </p:sp>
      <p:cxnSp>
        <p:nvCxnSpPr>
          <p:cNvPr id="21" name="Straight Connector 20">
            <a:extLst>
              <a:ext uri="{FF2B5EF4-FFF2-40B4-BE49-F238E27FC236}">
                <a16:creationId xmlns:a16="http://schemas.microsoft.com/office/drawing/2014/main" id="{34222167-616B-448F-A79B-219A4FD3DDE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94353" y="0"/>
            <a:ext cx="239059" cy="200955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FDB071E-2472-EE49-AC7A-35AFDBE405E6}"/>
              </a:ext>
            </a:extLst>
          </p:cNvPr>
          <p:cNvSpPr>
            <a:spLocks noGrp="1"/>
          </p:cNvSpPr>
          <p:nvPr>
            <p:ph idx="1"/>
          </p:nvPr>
        </p:nvSpPr>
        <p:spPr>
          <a:xfrm>
            <a:off x="1129554" y="2499694"/>
            <a:ext cx="5831833" cy="3824906"/>
          </a:xfrm>
        </p:spPr>
        <p:txBody>
          <a:bodyPr anchor="ctr">
            <a:normAutofit/>
          </a:bodyPr>
          <a:lstStyle/>
          <a:p>
            <a:pPr>
              <a:lnSpc>
                <a:spcPct val="90000"/>
              </a:lnSpc>
            </a:pPr>
            <a:r>
              <a:rPr lang="en-US" sz="1900" dirty="0"/>
              <a:t>I would like to argue here that the appearance of the flap or flap-like segment [</a:t>
            </a:r>
            <a:r>
              <a:rPr lang="en-US" sz="1900" dirty="0" err="1"/>
              <a:t>ɾ</a:t>
            </a:r>
            <a:r>
              <a:rPr lang="en-US" sz="1900" dirty="0"/>
              <a:t>] can plausibly be analyzed as deriving from the underlying /l/, rather than from the underlying rhotic. I present data that show the following:  </a:t>
            </a:r>
            <a:endParaRPr lang="en-DE" sz="1900" dirty="0"/>
          </a:p>
          <a:p>
            <a:pPr lvl="0">
              <a:lnSpc>
                <a:spcPct val="90000"/>
              </a:lnSpc>
            </a:pPr>
            <a:r>
              <a:rPr lang="en-US" sz="1900" dirty="0"/>
              <a:t>Appearance of phonetic flap, [</a:t>
            </a:r>
            <a:r>
              <a:rPr lang="en-US" sz="1900" dirty="0" err="1"/>
              <a:t>ɾ</a:t>
            </a:r>
            <a:r>
              <a:rPr lang="en-US" sz="1900" dirty="0"/>
              <a:t>], in absolute word-initial position</a:t>
            </a:r>
          </a:p>
          <a:p>
            <a:pPr>
              <a:lnSpc>
                <a:spcPct val="90000"/>
              </a:lnSpc>
            </a:pPr>
            <a:r>
              <a:rPr lang="en-US" sz="1900" dirty="0"/>
              <a:t>Appearance of phonetic flap, [</a:t>
            </a:r>
            <a:r>
              <a:rPr lang="en-US" sz="1900" dirty="0" err="1"/>
              <a:t>ɾ</a:t>
            </a:r>
            <a:r>
              <a:rPr lang="en-US" sz="1900" dirty="0"/>
              <a:t>], in cases without underlying /</a:t>
            </a:r>
            <a:r>
              <a:rPr lang="en-US" sz="1900" dirty="0" err="1"/>
              <a:t>ʀ</a:t>
            </a:r>
            <a:r>
              <a:rPr lang="en-US" sz="1900" dirty="0"/>
              <a:t>/</a:t>
            </a:r>
            <a:endParaRPr lang="en-DE" sz="1900" dirty="0"/>
          </a:p>
          <a:p>
            <a:pPr lvl="0">
              <a:lnSpc>
                <a:spcPct val="90000"/>
              </a:lnSpc>
            </a:pPr>
            <a:r>
              <a:rPr lang="en-US" sz="1900" dirty="0"/>
              <a:t>Appearance of phonetic flap, [</a:t>
            </a:r>
            <a:r>
              <a:rPr lang="en-US" sz="1900" dirty="0" err="1"/>
              <a:t>ɾ</a:t>
            </a:r>
            <a:r>
              <a:rPr lang="en-US" sz="1900" dirty="0"/>
              <a:t>], in cases when /</a:t>
            </a:r>
            <a:r>
              <a:rPr lang="en-US" sz="1900" dirty="0" err="1"/>
              <a:t>ʀ</a:t>
            </a:r>
            <a:r>
              <a:rPr lang="en-US" sz="1900" dirty="0"/>
              <a:t>/ is realized as [</a:t>
            </a:r>
            <a:r>
              <a:rPr lang="en-US" sz="1900" dirty="0" err="1"/>
              <a:t>ʀ</a:t>
            </a:r>
            <a:r>
              <a:rPr lang="en-US" sz="1900" dirty="0"/>
              <a:t>]. </a:t>
            </a:r>
            <a:endParaRPr lang="en-DE" sz="1900" dirty="0"/>
          </a:p>
          <a:p>
            <a:pPr>
              <a:lnSpc>
                <a:spcPct val="90000"/>
              </a:lnSpc>
            </a:pPr>
            <a:endParaRPr lang="en-US" sz="1900" dirty="0"/>
          </a:p>
        </p:txBody>
      </p:sp>
      <p:pic>
        <p:nvPicPr>
          <p:cNvPr id="4" name="Picture 3">
            <a:extLst>
              <a:ext uri="{FF2B5EF4-FFF2-40B4-BE49-F238E27FC236}">
                <a16:creationId xmlns:a16="http://schemas.microsoft.com/office/drawing/2014/main" id="{14160792-ECA5-5141-9381-3FED85EDCF86}"/>
              </a:ext>
            </a:extLst>
          </p:cNvPr>
          <p:cNvPicPr>
            <a:picLocks noChangeAspect="1"/>
          </p:cNvPicPr>
          <p:nvPr/>
        </p:nvPicPr>
        <p:blipFill>
          <a:blip r:embed="rId2"/>
          <a:stretch>
            <a:fillRect/>
          </a:stretch>
        </p:blipFill>
        <p:spPr>
          <a:xfrm>
            <a:off x="6961387" y="3762788"/>
            <a:ext cx="5049586" cy="1085660"/>
          </a:xfrm>
          <a:prstGeom prst="rect">
            <a:avLst/>
          </a:prstGeom>
        </p:spPr>
      </p:pic>
    </p:spTree>
    <p:extLst>
      <p:ext uri="{BB962C8B-B14F-4D97-AF65-F5344CB8AC3E}">
        <p14:creationId xmlns:p14="http://schemas.microsoft.com/office/powerpoint/2010/main" val="2862971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2171661-0838-4942-A149-8C1B78926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215AD2-D716-964B-9426-C19A61C689A5}"/>
              </a:ext>
            </a:extLst>
          </p:cNvPr>
          <p:cNvSpPr>
            <a:spLocks noGrp="1"/>
          </p:cNvSpPr>
          <p:nvPr>
            <p:ph type="title"/>
          </p:nvPr>
        </p:nvSpPr>
        <p:spPr>
          <a:xfrm>
            <a:off x="1114426" y="533400"/>
            <a:ext cx="4529138" cy="1671639"/>
          </a:xfrm>
        </p:spPr>
        <p:txBody>
          <a:bodyPr>
            <a:normAutofit/>
          </a:bodyPr>
          <a:lstStyle/>
          <a:p>
            <a:r>
              <a:rPr lang="en-US" dirty="0"/>
              <a:t>2. Issue 1: </a:t>
            </a:r>
            <a:r>
              <a:rPr lang="en-US" i="0" cap="none" dirty="0"/>
              <a:t>is /</a:t>
            </a:r>
            <a:r>
              <a:rPr lang="en-US" i="0" cap="none" dirty="0" err="1"/>
              <a:t>ʀl</a:t>
            </a:r>
            <a:r>
              <a:rPr lang="en-US" i="0" cap="none" dirty="0"/>
              <a:t>/ </a:t>
            </a:r>
            <a:r>
              <a:rPr lang="en-US" i="0" cap="none" dirty="0">
                <a:sym typeface="Wingdings" pitchFamily="2" charset="2"/>
              </a:rPr>
              <a:t> [</a:t>
            </a:r>
            <a:r>
              <a:rPr lang="en-US" i="0" cap="none" dirty="0" err="1">
                <a:sym typeface="Wingdings" pitchFamily="2" charset="2"/>
              </a:rPr>
              <a:t>ɾl</a:t>
            </a:r>
            <a:r>
              <a:rPr lang="en-US" i="0" cap="none" dirty="0">
                <a:sym typeface="Wingdings" pitchFamily="2" charset="2"/>
              </a:rPr>
              <a:t>] correct?</a:t>
            </a:r>
            <a:r>
              <a:rPr lang="en-US" cap="none" dirty="0"/>
              <a:t> </a:t>
            </a:r>
            <a:endParaRPr lang="en-US" dirty="0"/>
          </a:p>
        </p:txBody>
      </p:sp>
      <p:sp>
        <p:nvSpPr>
          <p:cNvPr id="3" name="Content Placeholder 2">
            <a:extLst>
              <a:ext uri="{FF2B5EF4-FFF2-40B4-BE49-F238E27FC236}">
                <a16:creationId xmlns:a16="http://schemas.microsoft.com/office/drawing/2014/main" id="{5FDB071E-2472-EE49-AC7A-35AFDBE405E6}"/>
              </a:ext>
            </a:extLst>
          </p:cNvPr>
          <p:cNvSpPr>
            <a:spLocks noGrp="1"/>
          </p:cNvSpPr>
          <p:nvPr>
            <p:ph idx="1"/>
          </p:nvPr>
        </p:nvSpPr>
        <p:spPr>
          <a:xfrm>
            <a:off x="1104900" y="2205038"/>
            <a:ext cx="4405314" cy="4119561"/>
          </a:xfrm>
        </p:spPr>
        <p:txBody>
          <a:bodyPr>
            <a:normAutofit/>
          </a:bodyPr>
          <a:lstStyle/>
          <a:p>
            <a:r>
              <a:rPr lang="en-US" dirty="0"/>
              <a:t>Waveform and Spectrogram of </a:t>
            </a:r>
            <a:r>
              <a:rPr lang="en-US" i="1" dirty="0"/>
              <a:t>Leiden </a:t>
            </a:r>
            <a:r>
              <a:rPr lang="en-US" dirty="0"/>
              <a:t>(Female speaker, EW7602)</a:t>
            </a:r>
            <a:endParaRPr lang="en-DE" dirty="0"/>
          </a:p>
          <a:p>
            <a:endParaRPr lang="en-US" dirty="0"/>
          </a:p>
        </p:txBody>
      </p:sp>
      <p:cxnSp>
        <p:nvCxnSpPr>
          <p:cNvPr id="28" name="Straight Connector 27">
            <a:extLst>
              <a:ext uri="{FF2B5EF4-FFF2-40B4-BE49-F238E27FC236}">
                <a16:creationId xmlns:a16="http://schemas.microsoft.com/office/drawing/2014/main" id="{BB04A404-AF1E-4EC9-AF7D-46C68BFCEB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430398" y="-1"/>
            <a:ext cx="2559923"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1874503-FE8B-408C-ABAF-2B72BAC296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9741182" y="0"/>
            <a:ext cx="725518"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12" name="Picture 11" descr="Timeline&#10;&#10;Description automatically generated">
            <a:extLst>
              <a:ext uri="{FF2B5EF4-FFF2-40B4-BE49-F238E27FC236}">
                <a16:creationId xmlns:a16="http://schemas.microsoft.com/office/drawing/2014/main" id="{BC439E34-15D7-9349-B27D-02C766F39323}"/>
              </a:ext>
            </a:extLst>
          </p:cNvPr>
          <p:cNvPicPr>
            <a:picLocks noChangeAspect="1"/>
          </p:cNvPicPr>
          <p:nvPr/>
        </p:nvPicPr>
        <p:blipFill>
          <a:blip r:embed="rId2"/>
          <a:stretch>
            <a:fillRect/>
          </a:stretch>
        </p:blipFill>
        <p:spPr>
          <a:xfrm>
            <a:off x="6096001" y="1788033"/>
            <a:ext cx="5562600" cy="3281934"/>
          </a:xfrm>
          <a:prstGeom prst="rect">
            <a:avLst/>
          </a:prstGeom>
        </p:spPr>
      </p:pic>
    </p:spTree>
    <p:extLst>
      <p:ext uri="{BB962C8B-B14F-4D97-AF65-F5344CB8AC3E}">
        <p14:creationId xmlns:p14="http://schemas.microsoft.com/office/powerpoint/2010/main" val="3304212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2171661-0838-4942-A149-8C1B78926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215AD2-D716-964B-9426-C19A61C689A5}"/>
              </a:ext>
            </a:extLst>
          </p:cNvPr>
          <p:cNvSpPr>
            <a:spLocks noGrp="1"/>
          </p:cNvSpPr>
          <p:nvPr>
            <p:ph type="title"/>
          </p:nvPr>
        </p:nvSpPr>
        <p:spPr>
          <a:xfrm>
            <a:off x="1114426" y="533400"/>
            <a:ext cx="4529138" cy="1671639"/>
          </a:xfrm>
        </p:spPr>
        <p:txBody>
          <a:bodyPr>
            <a:normAutofit/>
          </a:bodyPr>
          <a:lstStyle/>
          <a:p>
            <a:r>
              <a:rPr lang="en-US" dirty="0"/>
              <a:t>2. Issue 1: </a:t>
            </a:r>
            <a:r>
              <a:rPr lang="en-US" i="0" cap="none" dirty="0"/>
              <a:t>is /</a:t>
            </a:r>
            <a:r>
              <a:rPr lang="en-US" i="0" cap="none" dirty="0" err="1"/>
              <a:t>ʀl</a:t>
            </a:r>
            <a:r>
              <a:rPr lang="en-US" i="0" cap="none" dirty="0"/>
              <a:t>/ </a:t>
            </a:r>
            <a:r>
              <a:rPr lang="en-US" i="0" cap="none" dirty="0">
                <a:sym typeface="Wingdings" pitchFamily="2" charset="2"/>
              </a:rPr>
              <a:t> [</a:t>
            </a:r>
            <a:r>
              <a:rPr lang="en-US" i="0" cap="none" dirty="0" err="1">
                <a:sym typeface="Wingdings" pitchFamily="2" charset="2"/>
              </a:rPr>
              <a:t>ɾl</a:t>
            </a:r>
            <a:r>
              <a:rPr lang="en-US" i="0" cap="none" dirty="0">
                <a:sym typeface="Wingdings" pitchFamily="2" charset="2"/>
              </a:rPr>
              <a:t>] correct?</a:t>
            </a:r>
            <a:r>
              <a:rPr lang="en-US" cap="none" dirty="0"/>
              <a:t> </a:t>
            </a:r>
            <a:endParaRPr lang="en-US" dirty="0"/>
          </a:p>
        </p:txBody>
      </p:sp>
      <p:sp>
        <p:nvSpPr>
          <p:cNvPr id="3" name="Content Placeholder 2">
            <a:extLst>
              <a:ext uri="{FF2B5EF4-FFF2-40B4-BE49-F238E27FC236}">
                <a16:creationId xmlns:a16="http://schemas.microsoft.com/office/drawing/2014/main" id="{5FDB071E-2472-EE49-AC7A-35AFDBE405E6}"/>
              </a:ext>
            </a:extLst>
          </p:cNvPr>
          <p:cNvSpPr>
            <a:spLocks noGrp="1"/>
          </p:cNvSpPr>
          <p:nvPr>
            <p:ph idx="1"/>
          </p:nvPr>
        </p:nvSpPr>
        <p:spPr>
          <a:xfrm>
            <a:off x="1104900" y="2205038"/>
            <a:ext cx="4405314" cy="4119561"/>
          </a:xfrm>
        </p:spPr>
        <p:txBody>
          <a:bodyPr>
            <a:normAutofit/>
          </a:bodyPr>
          <a:lstStyle/>
          <a:p>
            <a:r>
              <a:rPr lang="en-US" dirty="0"/>
              <a:t>Waveform and Spectrogram of </a:t>
            </a:r>
            <a:r>
              <a:rPr lang="en-US" i="1" dirty="0" err="1"/>
              <a:t>Eulen</a:t>
            </a:r>
            <a:r>
              <a:rPr lang="en-US" i="1" dirty="0"/>
              <a:t> </a:t>
            </a:r>
            <a:r>
              <a:rPr lang="en-US" dirty="0"/>
              <a:t>(Female speaker, UK7504)</a:t>
            </a:r>
            <a:endParaRPr lang="en-DE" dirty="0"/>
          </a:p>
          <a:p>
            <a:endParaRPr lang="en-US" dirty="0"/>
          </a:p>
        </p:txBody>
      </p:sp>
      <p:cxnSp>
        <p:nvCxnSpPr>
          <p:cNvPr id="28" name="Straight Connector 27">
            <a:extLst>
              <a:ext uri="{FF2B5EF4-FFF2-40B4-BE49-F238E27FC236}">
                <a16:creationId xmlns:a16="http://schemas.microsoft.com/office/drawing/2014/main" id="{BB04A404-AF1E-4EC9-AF7D-46C68BFCEB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430398" y="-1"/>
            <a:ext cx="2559923"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1874503-FE8B-408C-ABAF-2B72BAC296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9741182" y="0"/>
            <a:ext cx="725518"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8" name="Picture 7" descr="Timeline&#10;&#10;Description automatically generated">
            <a:extLst>
              <a:ext uri="{FF2B5EF4-FFF2-40B4-BE49-F238E27FC236}">
                <a16:creationId xmlns:a16="http://schemas.microsoft.com/office/drawing/2014/main" id="{6C4B044A-5426-1942-A202-A8C55CB9883E}"/>
              </a:ext>
            </a:extLst>
          </p:cNvPr>
          <p:cNvPicPr>
            <a:picLocks noChangeAspect="1"/>
          </p:cNvPicPr>
          <p:nvPr/>
        </p:nvPicPr>
        <p:blipFill>
          <a:blip r:embed="rId2"/>
          <a:stretch>
            <a:fillRect/>
          </a:stretch>
        </p:blipFill>
        <p:spPr>
          <a:xfrm>
            <a:off x="5792492" y="1946998"/>
            <a:ext cx="5943600" cy="3674745"/>
          </a:xfrm>
          <a:prstGeom prst="rect">
            <a:avLst/>
          </a:prstGeom>
        </p:spPr>
      </p:pic>
    </p:spTree>
    <p:extLst>
      <p:ext uri="{BB962C8B-B14F-4D97-AF65-F5344CB8AC3E}">
        <p14:creationId xmlns:p14="http://schemas.microsoft.com/office/powerpoint/2010/main" val="824601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2171661-0838-4942-A149-8C1B789266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215AD2-D716-964B-9426-C19A61C689A5}"/>
              </a:ext>
            </a:extLst>
          </p:cNvPr>
          <p:cNvSpPr>
            <a:spLocks noGrp="1"/>
          </p:cNvSpPr>
          <p:nvPr>
            <p:ph type="title"/>
          </p:nvPr>
        </p:nvSpPr>
        <p:spPr>
          <a:xfrm>
            <a:off x="1114426" y="533400"/>
            <a:ext cx="4529138" cy="1671639"/>
          </a:xfrm>
        </p:spPr>
        <p:txBody>
          <a:bodyPr>
            <a:normAutofit/>
          </a:bodyPr>
          <a:lstStyle/>
          <a:p>
            <a:r>
              <a:rPr lang="en-US" dirty="0"/>
              <a:t>2. Issue 1: </a:t>
            </a:r>
            <a:r>
              <a:rPr lang="en-US" i="0" cap="none" dirty="0"/>
              <a:t>is /</a:t>
            </a:r>
            <a:r>
              <a:rPr lang="en-US" i="0" cap="none" dirty="0" err="1"/>
              <a:t>ʀl</a:t>
            </a:r>
            <a:r>
              <a:rPr lang="en-US" i="0" cap="none" dirty="0"/>
              <a:t>/ </a:t>
            </a:r>
            <a:r>
              <a:rPr lang="en-US" i="0" cap="none" dirty="0">
                <a:sym typeface="Wingdings" pitchFamily="2" charset="2"/>
              </a:rPr>
              <a:t> [</a:t>
            </a:r>
            <a:r>
              <a:rPr lang="en-US" i="0" cap="none" dirty="0" err="1">
                <a:sym typeface="Wingdings" pitchFamily="2" charset="2"/>
              </a:rPr>
              <a:t>ɾl</a:t>
            </a:r>
            <a:r>
              <a:rPr lang="en-US" i="0" cap="none" dirty="0">
                <a:sym typeface="Wingdings" pitchFamily="2" charset="2"/>
              </a:rPr>
              <a:t>] correct?</a:t>
            </a:r>
            <a:r>
              <a:rPr lang="en-US" cap="none" dirty="0"/>
              <a:t> </a:t>
            </a:r>
            <a:endParaRPr lang="en-US" dirty="0"/>
          </a:p>
        </p:txBody>
      </p:sp>
      <p:sp>
        <p:nvSpPr>
          <p:cNvPr id="3" name="Content Placeholder 2">
            <a:extLst>
              <a:ext uri="{FF2B5EF4-FFF2-40B4-BE49-F238E27FC236}">
                <a16:creationId xmlns:a16="http://schemas.microsoft.com/office/drawing/2014/main" id="{5FDB071E-2472-EE49-AC7A-35AFDBE405E6}"/>
              </a:ext>
            </a:extLst>
          </p:cNvPr>
          <p:cNvSpPr>
            <a:spLocks noGrp="1"/>
          </p:cNvSpPr>
          <p:nvPr>
            <p:ph idx="1"/>
          </p:nvPr>
        </p:nvSpPr>
        <p:spPr>
          <a:xfrm>
            <a:off x="1104900" y="2205038"/>
            <a:ext cx="4405314" cy="4119561"/>
          </a:xfrm>
        </p:spPr>
        <p:txBody>
          <a:bodyPr>
            <a:normAutofit/>
          </a:bodyPr>
          <a:lstStyle/>
          <a:p>
            <a:r>
              <a:rPr lang="en-US" dirty="0"/>
              <a:t>Waveform and Spectrogram of </a:t>
            </a:r>
            <a:r>
              <a:rPr lang="en-US" i="1" dirty="0"/>
              <a:t>Kerl </a:t>
            </a:r>
            <a:r>
              <a:rPr lang="en-US" dirty="0"/>
              <a:t>(male speaker, MW7605)</a:t>
            </a:r>
          </a:p>
        </p:txBody>
      </p:sp>
      <p:cxnSp>
        <p:nvCxnSpPr>
          <p:cNvPr id="28" name="Straight Connector 27">
            <a:extLst>
              <a:ext uri="{FF2B5EF4-FFF2-40B4-BE49-F238E27FC236}">
                <a16:creationId xmlns:a16="http://schemas.microsoft.com/office/drawing/2014/main" id="{BB04A404-AF1E-4EC9-AF7D-46C68BFCEB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430398" y="-1"/>
            <a:ext cx="2559923"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1874503-FE8B-408C-ABAF-2B72BAC296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9741182" y="0"/>
            <a:ext cx="725518" cy="685799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graphical user interface&#10;&#10;Description automatically generated">
            <a:extLst>
              <a:ext uri="{FF2B5EF4-FFF2-40B4-BE49-F238E27FC236}">
                <a16:creationId xmlns:a16="http://schemas.microsoft.com/office/drawing/2014/main" id="{2B73B938-1B30-DF41-B7F2-5C3365D63001}"/>
              </a:ext>
            </a:extLst>
          </p:cNvPr>
          <p:cNvPicPr>
            <a:picLocks noChangeAspect="1"/>
          </p:cNvPicPr>
          <p:nvPr/>
        </p:nvPicPr>
        <p:blipFill>
          <a:blip r:embed="rId2"/>
          <a:stretch>
            <a:fillRect/>
          </a:stretch>
        </p:blipFill>
        <p:spPr>
          <a:xfrm>
            <a:off x="5510214" y="2501265"/>
            <a:ext cx="5943600" cy="2548890"/>
          </a:xfrm>
          <a:prstGeom prst="rect">
            <a:avLst/>
          </a:prstGeom>
        </p:spPr>
      </p:pic>
    </p:spTree>
    <p:extLst>
      <p:ext uri="{BB962C8B-B14F-4D97-AF65-F5344CB8AC3E}">
        <p14:creationId xmlns:p14="http://schemas.microsoft.com/office/powerpoint/2010/main" val="781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CDB32-6F2D-8549-812F-8463C0E85BC2}"/>
              </a:ext>
            </a:extLst>
          </p:cNvPr>
          <p:cNvSpPr>
            <a:spLocks noGrp="1"/>
          </p:cNvSpPr>
          <p:nvPr>
            <p:ph type="title"/>
          </p:nvPr>
        </p:nvSpPr>
        <p:spPr/>
        <p:txBody>
          <a:bodyPr/>
          <a:lstStyle/>
          <a:p>
            <a:r>
              <a:rPr lang="en-US" cap="none" dirty="0"/>
              <a:t>3. ISSUE 2</a:t>
            </a:r>
            <a:r>
              <a:rPr lang="en-US" i="0" cap="none" dirty="0"/>
              <a:t>: [</a:t>
            </a:r>
            <a:r>
              <a:rPr lang="en-US" i="0" cap="none" dirty="0" err="1"/>
              <a:t>ɾl</a:t>
            </a:r>
            <a:r>
              <a:rPr lang="en-US" i="0" cap="none" dirty="0"/>
              <a:t>] and the Sonority Hierarchy</a:t>
            </a:r>
          </a:p>
        </p:txBody>
      </p:sp>
      <p:sp>
        <p:nvSpPr>
          <p:cNvPr id="3" name="Content Placeholder 2">
            <a:extLst>
              <a:ext uri="{FF2B5EF4-FFF2-40B4-BE49-F238E27FC236}">
                <a16:creationId xmlns:a16="http://schemas.microsoft.com/office/drawing/2014/main" id="{99F48950-AC87-1C48-8CB8-C381B860D92F}"/>
              </a:ext>
            </a:extLst>
          </p:cNvPr>
          <p:cNvSpPr>
            <a:spLocks noGrp="1"/>
          </p:cNvSpPr>
          <p:nvPr>
            <p:ph idx="1"/>
          </p:nvPr>
        </p:nvSpPr>
        <p:spPr/>
        <p:txBody>
          <a:bodyPr>
            <a:normAutofit lnSpcReduction="10000"/>
          </a:bodyPr>
          <a:lstStyle/>
          <a:p>
            <a:r>
              <a:rPr lang="en-US" dirty="0"/>
              <a:t>Generally, in many proposed sonority hierarchies, it is assumed that /r/ is more sonorous than /l/. </a:t>
            </a:r>
          </a:p>
          <a:p>
            <a:pPr lvl="1"/>
            <a:r>
              <a:rPr lang="en-US" dirty="0"/>
              <a:t>E.g. Standard German </a:t>
            </a:r>
            <a:r>
              <a:rPr lang="en-US" i="1" dirty="0"/>
              <a:t>Kerl  </a:t>
            </a:r>
            <a:r>
              <a:rPr lang="en-US" dirty="0"/>
              <a:t>(as one syllable) vs. </a:t>
            </a:r>
            <a:r>
              <a:rPr lang="en-US" i="1" dirty="0"/>
              <a:t>Keller  </a:t>
            </a:r>
            <a:r>
              <a:rPr lang="en-US" dirty="0"/>
              <a:t>(as two)</a:t>
            </a:r>
          </a:p>
          <a:p>
            <a:pPr lvl="1"/>
            <a:r>
              <a:rPr lang="en-US" dirty="0"/>
              <a:t>English </a:t>
            </a:r>
            <a:r>
              <a:rPr lang="en-US" i="1" dirty="0"/>
              <a:t>curl </a:t>
            </a:r>
            <a:r>
              <a:rPr lang="en-US" dirty="0"/>
              <a:t>(one syllable) vs. </a:t>
            </a:r>
            <a:r>
              <a:rPr lang="en-US" i="1" dirty="0"/>
              <a:t>collar</a:t>
            </a:r>
            <a:r>
              <a:rPr lang="en-US" dirty="0"/>
              <a:t> (as two)</a:t>
            </a:r>
          </a:p>
          <a:p>
            <a:r>
              <a:rPr lang="en-US" dirty="0" err="1"/>
              <a:t>Noelliste</a:t>
            </a:r>
            <a:r>
              <a:rPr lang="en-US" dirty="0"/>
              <a:t> (2019) suggests: </a:t>
            </a:r>
          </a:p>
          <a:p>
            <a:pPr lvl="1"/>
            <a:r>
              <a:rPr lang="en-US" dirty="0"/>
              <a:t>“The present analysis maintains that no one sonority hierarchy or claim about the sonority of certain segments is universal; rather, sonority is language-dependent and perhaps best described in terms of phonological interactions of segments within a given language”</a:t>
            </a:r>
          </a:p>
          <a:p>
            <a:r>
              <a:rPr lang="en-US" dirty="0"/>
              <a:t>Herein, I would like to challenge the necessity of language-specific abstract hierarchies by suggesting that the Bavarian data, in fact, are perfectly in line with phonetic-based accounts of sonority (Parker 2008, 2011). </a:t>
            </a:r>
          </a:p>
        </p:txBody>
      </p:sp>
    </p:spTree>
    <p:extLst>
      <p:ext uri="{BB962C8B-B14F-4D97-AF65-F5344CB8AC3E}">
        <p14:creationId xmlns:p14="http://schemas.microsoft.com/office/powerpoint/2010/main" val="789886958"/>
      </p:ext>
    </p:extLst>
  </p:cSld>
  <p:clrMapOvr>
    <a:masterClrMapping/>
  </p:clrMapOvr>
</p:sld>
</file>

<file path=ppt/theme/theme1.xml><?xml version="1.0" encoding="utf-8"?>
<a:theme xmlns:a="http://schemas.openxmlformats.org/drawingml/2006/main" name="AngleLinesVTI">
  <a:themeElements>
    <a:clrScheme name="AnalogousFromLightSeedRightStep">
      <a:dk1>
        <a:srgbClr val="000000"/>
      </a:dk1>
      <a:lt1>
        <a:srgbClr val="FFFFFF"/>
      </a:lt1>
      <a:dk2>
        <a:srgbClr val="3A3621"/>
      </a:dk2>
      <a:lt2>
        <a:srgbClr val="E2E8E5"/>
      </a:lt2>
      <a:accent1>
        <a:srgbClr val="EA73A4"/>
      </a:accent1>
      <a:accent2>
        <a:srgbClr val="E55454"/>
      </a:accent2>
      <a:accent3>
        <a:srgbClr val="E59053"/>
      </a:accent3>
      <a:accent4>
        <a:srgbClr val="B6A343"/>
      </a:accent4>
      <a:accent5>
        <a:srgbClr val="95AB54"/>
      </a:accent5>
      <a:accent6>
        <a:srgbClr val="69B643"/>
      </a:accent6>
      <a:hlink>
        <a:srgbClr val="578F78"/>
      </a:hlink>
      <a:folHlink>
        <a:srgbClr val="7F7F7F"/>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docProps/app.xml><?xml version="1.0" encoding="utf-8"?>
<Properties xmlns="http://schemas.openxmlformats.org/officeDocument/2006/extended-properties" xmlns:vt="http://schemas.openxmlformats.org/officeDocument/2006/docPropsVTypes">
  <TotalTime>9774</TotalTime>
  <Words>1837</Words>
  <Application>Microsoft Macintosh PowerPoint</Application>
  <PresentationFormat>Widescreen</PresentationFormat>
  <Paragraphs>180</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Times New Roman</vt:lpstr>
      <vt:lpstr>Univers Condensed Light</vt:lpstr>
      <vt:lpstr>Walbaum Display Light</vt:lpstr>
      <vt:lpstr>AngleLinesVTI</vt:lpstr>
      <vt:lpstr>The Sonority Hierarchy and the Kerl-Problem in Bavarian German</vt:lpstr>
      <vt:lpstr>Roadmap</vt:lpstr>
      <vt:lpstr>1. The Kerl-Problem: What is it?  </vt:lpstr>
      <vt:lpstr>1. The Kerl-Problem: What is it?  </vt:lpstr>
      <vt:lpstr>2. Issue 1: is /ʀl/  [ɾl] correct? </vt:lpstr>
      <vt:lpstr>2. Issue 1: is /ʀl/  [ɾl] correct? </vt:lpstr>
      <vt:lpstr>2. Issue 1: is /ʀl/  [ɾl] correct? </vt:lpstr>
      <vt:lpstr>2. Issue 1: is /ʀl/  [ɾl] correct? </vt:lpstr>
      <vt:lpstr>3. ISSUE 2: [ɾl] and the Sonority Hierarchy</vt:lpstr>
      <vt:lpstr>3. ISSUE 2: [ɾl] and the Sonority Hierarchy</vt:lpstr>
      <vt:lpstr>3. ISSUE 2: [ɾl] and the Sonority Hierarchy</vt:lpstr>
      <vt:lpstr>3. ISSUE 2: [ɾl] and the Sonority Hierarchy</vt:lpstr>
      <vt:lpstr>3. ISSUE 2: [ɾl] and the Sonority Hierarchy</vt:lpstr>
      <vt:lpstr>3. ISSUE 2: [ɾl] and the Sonority Hierarchy</vt:lpstr>
      <vt:lpstr>3. ISSUE 2: [ɾl] and the Sonority Hierarchy</vt:lpstr>
      <vt:lpstr>3. ISSUE 2: [ɾl] and the Sonority Hierarchy</vt:lpstr>
      <vt:lpstr>3. ISSUE 2: [ɾl] and the Sonority Hierarchy</vt:lpstr>
      <vt:lpstr>4. Conclusion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Sonority Hierarchy and the Kerl-Problem in Bavarian German</dc:title>
  <dc:creator>Bolter, David Joseph</dc:creator>
  <cp:lastModifiedBy>Bolter, David Joseph</cp:lastModifiedBy>
  <cp:revision>62</cp:revision>
  <dcterms:created xsi:type="dcterms:W3CDTF">2022-03-24T18:39:53Z</dcterms:created>
  <dcterms:modified xsi:type="dcterms:W3CDTF">2022-04-01T22:02:39Z</dcterms:modified>
</cp:coreProperties>
</file>